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518" r:id="rId4"/>
    <p:sldId id="519" r:id="rId5"/>
    <p:sldId id="520" r:id="rId6"/>
    <p:sldId id="521" r:id="rId7"/>
    <p:sldId id="522" r:id="rId8"/>
    <p:sldId id="523" r:id="rId9"/>
    <p:sldId id="524" r:id="rId10"/>
    <p:sldId id="525" r:id="rId11"/>
    <p:sldId id="526" r:id="rId12"/>
    <p:sldId id="527" r:id="rId13"/>
    <p:sldId id="528" r:id="rId14"/>
    <p:sldId id="529" r:id="rId15"/>
    <p:sldId id="530" r:id="rId16"/>
    <p:sldId id="531" r:id="rId17"/>
    <p:sldId id="532" r:id="rId18"/>
    <p:sldId id="533" r:id="rId19"/>
    <p:sldId id="534" r:id="rId20"/>
    <p:sldId id="535" r:id="rId21"/>
    <p:sldId id="536" r:id="rId22"/>
    <p:sldId id="537" r:id="rId23"/>
    <p:sldId id="538" r:id="rId24"/>
    <p:sldId id="539" r:id="rId25"/>
    <p:sldId id="540" r:id="rId26"/>
    <p:sldId id="541" r:id="rId27"/>
    <p:sldId id="542" r:id="rId28"/>
    <p:sldId id="543" r:id="rId29"/>
    <p:sldId id="544" r:id="rId30"/>
    <p:sldId id="545" r:id="rId31"/>
    <p:sldId id="546" r:id="rId32"/>
    <p:sldId id="547" r:id="rId33"/>
    <p:sldId id="548" r:id="rId34"/>
    <p:sldId id="549" r:id="rId35"/>
    <p:sldId id="550" r:id="rId36"/>
    <p:sldId id="551" r:id="rId37"/>
    <p:sldId id="552" r:id="rId38"/>
    <p:sldId id="553" r:id="rId39"/>
    <p:sldId id="554" r:id="rId40"/>
    <p:sldId id="555" r:id="rId41"/>
    <p:sldId id="556" r:id="rId42"/>
    <p:sldId id="557" r:id="rId43"/>
    <p:sldId id="558" r:id="rId44"/>
    <p:sldId id="559" r:id="rId45"/>
    <p:sldId id="560" r:id="rId46"/>
    <p:sldId id="561" r:id="rId47"/>
    <p:sldId id="562" r:id="rId48"/>
    <p:sldId id="563" r:id="rId49"/>
    <p:sldId id="564" r:id="rId50"/>
    <p:sldId id="565" r:id="rId51"/>
    <p:sldId id="566" r:id="rId52"/>
    <p:sldId id="567" r:id="rId53"/>
    <p:sldId id="568" r:id="rId54"/>
    <p:sldId id="569" r:id="rId55"/>
    <p:sldId id="570" r:id="rId56"/>
    <p:sldId id="571" r:id="rId57"/>
    <p:sldId id="572" r:id="rId58"/>
    <p:sldId id="573" r:id="rId59"/>
    <p:sldId id="574" r:id="rId60"/>
    <p:sldId id="404" r:id="rId61"/>
    <p:sldId id="480" r:id="rId62"/>
    <p:sldId id="424" r:id="rId6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4065">
          <p15:clr>
            <a:srgbClr val="A4A3A4"/>
          </p15:clr>
        </p15:guide>
        <p15:guide id="4" orient="horz" pos="572">
          <p15:clr>
            <a:srgbClr val="A4A3A4"/>
          </p15:clr>
        </p15:guide>
        <p15:guide id="5" orient="horz" pos="2795">
          <p15:clr>
            <a:srgbClr val="A4A3A4"/>
          </p15:clr>
        </p15:guide>
        <p15:guide id="6" orient="horz" pos="1480">
          <p15:clr>
            <a:srgbClr val="A4A3A4"/>
          </p15:clr>
        </p15:guide>
        <p15:guide id="7" orient="horz" pos="2568">
          <p15:clr>
            <a:srgbClr val="A4A3A4"/>
          </p15:clr>
        </p15:guide>
        <p15:guide id="8" pos="2880">
          <p15:clr>
            <a:srgbClr val="A4A3A4"/>
          </p15:clr>
        </p15:guide>
        <p15:guide id="9" pos="340">
          <p15:clr>
            <a:srgbClr val="A4A3A4"/>
          </p15:clr>
        </p15:guide>
        <p15:guide id="10" pos="5420">
          <p15:clr>
            <a:srgbClr val="A4A3A4"/>
          </p15:clr>
        </p15:guide>
        <p15:guide id="11" pos="249">
          <p15:clr>
            <a:srgbClr val="A4A3A4"/>
          </p15:clr>
        </p15:guide>
        <p15:guide id="12" pos="55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90110"/>
    <a:srgbClr val="FEE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 autoAdjust="0"/>
  </p:normalViewPr>
  <p:slideViewPr>
    <p:cSldViewPr>
      <p:cViewPr>
        <p:scale>
          <a:sx n="80" d="100"/>
          <a:sy n="80" d="100"/>
        </p:scale>
        <p:origin x="-1026" y="-552"/>
      </p:cViewPr>
      <p:guideLst>
        <p:guide orient="horz" pos="2160"/>
        <p:guide orient="horz" pos="255"/>
        <p:guide orient="horz" pos="4065"/>
        <p:guide orient="horz" pos="572"/>
        <p:guide orient="horz" pos="2795"/>
        <p:guide orient="horz" pos="1480"/>
        <p:guide orient="horz" pos="2568"/>
        <p:guide pos="2880"/>
        <p:guide pos="340"/>
        <p:guide pos="5420"/>
        <p:guide pos="249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2024-03-19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2024-03-19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2024-03-19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06D-853D-4D2E-A919-3ED87B74F2F4}" type="datetimeFigureOut">
              <a:rPr lang="ko-KR" altLang="en-US" smtClean="0"/>
              <a:pPr/>
              <a:t>2024-03-19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A30C-6CAC-46DA-87F0-6352026786B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대각선 방향의 모서리가 둥근 사각형 6"/>
          <p:cNvSpPr/>
          <p:nvPr userDrawn="1"/>
        </p:nvSpPr>
        <p:spPr>
          <a:xfrm>
            <a:off x="395287" y="460196"/>
            <a:ext cx="8353426" cy="5976515"/>
          </a:xfrm>
          <a:prstGeom prst="round2DiagRect">
            <a:avLst>
              <a:gd name="adj1" fmla="val 5924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8"/>
          <p:cNvGrpSpPr/>
          <p:nvPr userDrawn="1"/>
        </p:nvGrpSpPr>
        <p:grpSpPr>
          <a:xfrm>
            <a:off x="4981468" y="6165304"/>
            <a:ext cx="3627072" cy="692696"/>
            <a:chOff x="2267744" y="873138"/>
            <a:chExt cx="7165169" cy="1368400"/>
          </a:xfrm>
        </p:grpSpPr>
        <p:pic>
          <p:nvPicPr>
            <p:cNvPr id="9" name="Picture 2" descr="F:\Work\마법천자문 시즌3\54권\면지광고&amp;독자엽서\기획\리소스\오공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873138"/>
              <a:ext cx="1368400" cy="1368400"/>
            </a:xfrm>
            <a:prstGeom prst="rect">
              <a:avLst/>
            </a:prstGeom>
            <a:noFill/>
          </p:spPr>
        </p:pic>
        <p:pic>
          <p:nvPicPr>
            <p:cNvPr id="10" name="Picture 2" descr="F:\Work\마법천자문 시즌3\54권\면지광고&amp;독자엽서\기획\리소스\오공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716936" y="873138"/>
              <a:ext cx="1368400" cy="1368400"/>
            </a:xfrm>
            <a:prstGeom prst="rect">
              <a:avLst/>
            </a:prstGeom>
            <a:noFill/>
          </p:spPr>
        </p:pic>
        <p:pic>
          <p:nvPicPr>
            <p:cNvPr id="11" name="Picture 2" descr="F:\Work\마법천자문 시즌3\54권\면지광고&amp;독자엽서\기획\리소스\오공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166128" y="873138"/>
              <a:ext cx="1368400" cy="1368400"/>
            </a:xfrm>
            <a:prstGeom prst="rect">
              <a:avLst/>
            </a:prstGeom>
            <a:noFill/>
          </p:spPr>
        </p:pic>
        <p:pic>
          <p:nvPicPr>
            <p:cNvPr id="12" name="Picture 2" descr="F:\Work\마법천자문 시즌3\54권\면지광고&amp;독자엽서\기획\리소스\오공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615320" y="873138"/>
              <a:ext cx="1368400" cy="1368400"/>
            </a:xfrm>
            <a:prstGeom prst="rect">
              <a:avLst/>
            </a:prstGeom>
            <a:noFill/>
          </p:spPr>
        </p:pic>
        <p:pic>
          <p:nvPicPr>
            <p:cNvPr id="13" name="Picture 2" descr="F:\Work\마법천자문 시즌3\54권\면지광고&amp;독자엽서\기획\리소스\오공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8064513" y="873138"/>
              <a:ext cx="1368400" cy="136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06D-853D-4D2E-A919-3ED87B74F2F4}" type="datetimeFigureOut">
              <a:rPr lang="ko-KR" altLang="en-US" smtClean="0"/>
              <a:pPr/>
              <a:t>2024-03-19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A30C-6CAC-46DA-87F0-6352026786B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대각선 방향의 모서리가 둥근 사각형 6"/>
          <p:cNvSpPr/>
          <p:nvPr userDrawn="1"/>
        </p:nvSpPr>
        <p:spPr>
          <a:xfrm>
            <a:off x="395287" y="460196"/>
            <a:ext cx="8353426" cy="5976515"/>
          </a:xfrm>
          <a:prstGeom prst="round2DiagRect">
            <a:avLst>
              <a:gd name="adj1" fmla="val 5924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8"/>
          <p:cNvGrpSpPr/>
          <p:nvPr userDrawn="1"/>
        </p:nvGrpSpPr>
        <p:grpSpPr>
          <a:xfrm>
            <a:off x="539750" y="779190"/>
            <a:ext cx="3627072" cy="692696"/>
            <a:chOff x="2267744" y="873138"/>
            <a:chExt cx="7165169" cy="1368400"/>
          </a:xfrm>
        </p:grpSpPr>
        <p:pic>
          <p:nvPicPr>
            <p:cNvPr id="9" name="Picture 2" descr="F:\Work\마법천자문 시즌3\54권\면지광고&amp;독자엽서\기획\리소스\오공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873138"/>
              <a:ext cx="1368400" cy="1368400"/>
            </a:xfrm>
            <a:prstGeom prst="rect">
              <a:avLst/>
            </a:prstGeom>
            <a:noFill/>
          </p:spPr>
        </p:pic>
        <p:pic>
          <p:nvPicPr>
            <p:cNvPr id="10" name="Picture 2" descr="F:\Work\마법천자문 시즌3\54권\면지광고&amp;독자엽서\기획\리소스\오공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3716936" y="873138"/>
              <a:ext cx="1368400" cy="1368400"/>
            </a:xfrm>
            <a:prstGeom prst="rect">
              <a:avLst/>
            </a:prstGeom>
            <a:noFill/>
          </p:spPr>
        </p:pic>
        <p:pic>
          <p:nvPicPr>
            <p:cNvPr id="11" name="Picture 2" descr="F:\Work\마법천자문 시즌3\54권\면지광고&amp;독자엽서\기획\리소스\오공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5166128" y="873138"/>
              <a:ext cx="1368400" cy="1368400"/>
            </a:xfrm>
            <a:prstGeom prst="rect">
              <a:avLst/>
            </a:prstGeom>
            <a:noFill/>
          </p:spPr>
        </p:pic>
        <p:pic>
          <p:nvPicPr>
            <p:cNvPr id="12" name="Picture 2" descr="F:\Work\마법천자문 시즌3\54권\면지광고&amp;독자엽서\기획\리소스\오공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6615320" y="873138"/>
              <a:ext cx="1368400" cy="1368400"/>
            </a:xfrm>
            <a:prstGeom prst="rect">
              <a:avLst/>
            </a:prstGeom>
            <a:noFill/>
          </p:spPr>
        </p:pic>
        <p:pic>
          <p:nvPicPr>
            <p:cNvPr id="13" name="Picture 2" descr="F:\Work\마법천자문 시즌3\54권\면지광고&amp;독자엽서\기획\리소스\오공.png"/>
            <p:cNvPicPr>
              <a:picLocks noChangeAspect="1" noChangeArrowheads="1"/>
            </p:cNvPicPr>
            <p:nvPr/>
          </p:nvPicPr>
          <p:blipFill>
            <a:blip r:embed="rId6" cstate="print"/>
            <a:stretch>
              <a:fillRect/>
            </a:stretch>
          </p:blipFill>
          <p:spPr bwMode="auto">
            <a:xfrm>
              <a:off x="8064513" y="873138"/>
              <a:ext cx="1368400" cy="1368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06D-853D-4D2E-A919-3ED87B74F2F4}" type="datetimeFigureOut">
              <a:rPr lang="ko-KR" altLang="en-US" smtClean="0"/>
              <a:pPr/>
              <a:t>2024-03-19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A30C-6CAC-46DA-87F0-6352026786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06D-853D-4D2E-A919-3ED87B74F2F4}" type="datetimeFigureOut">
              <a:rPr lang="ko-KR" altLang="en-US" smtClean="0"/>
              <a:pPr/>
              <a:t>2024-03-19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A30C-6CAC-46DA-87F0-6352026786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06D-853D-4D2E-A919-3ED87B74F2F4}" type="datetimeFigureOut">
              <a:rPr lang="ko-KR" altLang="en-US" smtClean="0"/>
              <a:pPr/>
              <a:t>2024-03-19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A30C-6CAC-46DA-87F0-6352026786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06D-853D-4D2E-A919-3ED87B74F2F4}" type="datetimeFigureOut">
              <a:rPr lang="ko-KR" altLang="en-US" smtClean="0"/>
              <a:pPr/>
              <a:t>2024-03-19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A30C-6CAC-46DA-87F0-6352026786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06D-853D-4D2E-A919-3ED87B74F2F4}" type="datetimeFigureOut">
              <a:rPr lang="ko-KR" altLang="en-US" smtClean="0"/>
              <a:pPr/>
              <a:t>2024-03-19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A30C-6CAC-46DA-87F0-6352026786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06D-853D-4D2E-A919-3ED87B74F2F4}" type="datetimeFigureOut">
              <a:rPr lang="ko-KR" altLang="en-US" smtClean="0"/>
              <a:pPr/>
              <a:t>2024-03-19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A30C-6CAC-46DA-87F0-6352026786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2024-03-19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06D-853D-4D2E-A919-3ED87B74F2F4}" type="datetimeFigureOut">
              <a:rPr lang="ko-KR" altLang="en-US" smtClean="0"/>
              <a:pPr/>
              <a:t>2024-03-19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A30C-6CAC-46DA-87F0-6352026786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06D-853D-4D2E-A919-3ED87B74F2F4}" type="datetimeFigureOut">
              <a:rPr lang="ko-KR" altLang="en-US" smtClean="0"/>
              <a:pPr/>
              <a:t>2024-03-19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A30C-6CAC-46DA-87F0-6352026786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106D-853D-4D2E-A919-3ED87B74F2F4}" type="datetimeFigureOut">
              <a:rPr lang="ko-KR" altLang="en-US" smtClean="0"/>
              <a:pPr/>
              <a:t>2024-03-19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A30C-6CAC-46DA-87F0-6352026786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2024-03-19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2024-03-19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2024-03-19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2024-03-19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2024-03-19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2024-03-19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2024-03-19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pic>
        <p:nvPicPr>
          <p:cNvPr id="1030" name="Picture 6" descr="C:\Users\남정한\Desktop\Lovepik_com-400509979-blackboard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5652064"/>
          </a:xfrm>
          <a:prstGeom prst="rect">
            <a:avLst/>
          </a:prstGeom>
          <a:noFill/>
        </p:spPr>
      </p:pic>
      <p:pic>
        <p:nvPicPr>
          <p:cNvPr id="16" name="Picture 6" descr="C:\Users\남정한\Desktop\Lovepik_com-400509979-blackboard.png"/>
          <p:cNvPicPr>
            <a:picLocks noChangeAspect="1" noChangeArrowheads="1"/>
          </p:cNvPicPr>
          <p:nvPr userDrawn="1"/>
        </p:nvPicPr>
        <p:blipFill>
          <a:blip r:embed="rId13" cstate="print"/>
          <a:srcRect t="50797"/>
          <a:stretch>
            <a:fillRect/>
          </a:stretch>
        </p:blipFill>
        <p:spPr bwMode="auto">
          <a:xfrm>
            <a:off x="0" y="4077072"/>
            <a:ext cx="9144000" cy="278092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E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0106D-853D-4D2E-A919-3ED87B74F2F4}" type="datetimeFigureOut">
              <a:rPr lang="ko-KR" altLang="en-US" smtClean="0"/>
              <a:pPr/>
              <a:t>2024-03-19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1A30C-6CAC-46DA-87F0-6352026786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683568" y="1822512"/>
            <a:ext cx="476284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6000" spc="-100" dirty="0">
                <a:solidFill>
                  <a:srgbClr val="FFFF00"/>
                </a:solidFill>
                <a:latin typeface="Sandoll 고딕Neo1 TTF 07 Bd" pitchFamily="50" charset="-127"/>
                <a:ea typeface="Sandoll 고딕Neo1 TTF 07 Bd" pitchFamily="50" charset="-127"/>
              </a:rPr>
              <a:t>승급훈련</a:t>
            </a:r>
            <a:endParaRPr lang="en-US" altLang="ko-KR" sz="6000" spc="-100" dirty="0">
              <a:solidFill>
                <a:srgbClr val="FFFF00"/>
              </a:solidFill>
              <a:latin typeface="Sandoll 고딕Neo1 TTF 07 Bd" pitchFamily="50" charset="-127"/>
              <a:ea typeface="Sandoll 고딕Neo1 TTF 07 Bd" pitchFamily="50" charset="-127"/>
            </a:endParaRPr>
          </a:p>
          <a:p>
            <a:r>
              <a:rPr lang="ko-KR" altLang="en-US" sz="6000" spc="-100" dirty="0">
                <a:solidFill>
                  <a:srgbClr val="FFFF00"/>
                </a:solidFill>
                <a:latin typeface="Sandoll 고딕Neo1 TTF 07 Bd" pitchFamily="50" charset="-127"/>
                <a:ea typeface="Sandoll 고딕Neo1 TTF 07 Bd" pitchFamily="50" charset="-127"/>
              </a:rPr>
              <a:t>퀴즈</a:t>
            </a:r>
            <a:r>
              <a:rPr lang="en-US" altLang="ko-KR" sz="6000" spc="-100" dirty="0">
                <a:solidFill>
                  <a:srgbClr val="FFFF00"/>
                </a:solidFill>
                <a:latin typeface="Sandoll 고딕Neo1 TTF 07 Bd" pitchFamily="50" charset="-127"/>
                <a:ea typeface="Sandoll 고딕Neo1 TTF 07 Bd" pitchFamily="50" charset="-127"/>
              </a:rPr>
              <a:t> </a:t>
            </a:r>
            <a:r>
              <a:rPr lang="ko-KR" altLang="en-US" sz="6000" spc="-100" dirty="0">
                <a:solidFill>
                  <a:srgbClr val="FFFF00"/>
                </a:solidFill>
                <a:latin typeface="Sandoll 고딕Neo1 TTF 07 Bd" pitchFamily="50" charset="-127"/>
                <a:ea typeface="Sandoll 고딕Neo1 TTF 07 Bd" pitchFamily="50" charset="-127"/>
              </a:rPr>
              <a:t>해설 모음</a:t>
            </a:r>
            <a:endParaRPr lang="ko-KR" altLang="en-US" sz="8000" spc="-100" dirty="0">
              <a:solidFill>
                <a:srgbClr val="FFFF00"/>
              </a:solidFill>
              <a:latin typeface="Sandoll 고딕Neo1 TTF 07 Bd" pitchFamily="50" charset="-127"/>
              <a:ea typeface="Sandoll 고딕Neo1 TTF 07 Bd" pitchFamily="50" charset="-127"/>
            </a:endParaRPr>
          </a:p>
        </p:txBody>
      </p:sp>
      <p:pic>
        <p:nvPicPr>
          <p:cNvPr id="7" name="그림 6" descr="마천로고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814400"/>
            <a:ext cx="3257196" cy="92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 descr="오공_전신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572458"/>
            <a:ext cx="2218289" cy="5471142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683568" y="3766728"/>
            <a:ext cx="2951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5400" spc="-100" dirty="0">
                <a:solidFill>
                  <a:schemeClr val="bg1"/>
                </a:solidFill>
                <a:latin typeface="Sandoll 고딕Neo1 TTF 05 Md" pitchFamily="50" charset="-127"/>
                <a:ea typeface="Sandoll 고딕Neo1 TTF 05 Md" pitchFamily="50" charset="-127"/>
              </a:rPr>
              <a:t>-</a:t>
            </a:r>
            <a:r>
              <a:rPr lang="en-US" altLang="ko-KR" sz="5400" spc="-100" dirty="0" smtClean="0">
                <a:solidFill>
                  <a:schemeClr val="bg1"/>
                </a:solidFill>
                <a:latin typeface="Sandoll 고딕Neo1 TTF 05 Md" pitchFamily="50" charset="-127"/>
                <a:ea typeface="Sandoll 고딕Neo1 TTF 05 Md" pitchFamily="50" charset="-127"/>
              </a:rPr>
              <a:t>62</a:t>
            </a:r>
            <a:r>
              <a:rPr lang="ko-KR" altLang="en-US" sz="5400" spc="-100" dirty="0" smtClean="0">
                <a:solidFill>
                  <a:schemeClr val="bg1"/>
                </a:solidFill>
                <a:latin typeface="Sandoll 고딕Neo1 TTF 05 Md" pitchFamily="50" charset="-127"/>
                <a:ea typeface="Sandoll 고딕Neo1 TTF 05 Md" pitchFamily="50" charset="-127"/>
              </a:rPr>
              <a:t>권 </a:t>
            </a:r>
            <a:r>
              <a:rPr lang="ko-KR" altLang="en-US" sz="5400" spc="-100" dirty="0">
                <a:solidFill>
                  <a:schemeClr val="bg1"/>
                </a:solidFill>
                <a:latin typeface="Sandoll 고딕Neo1 TTF 05 Md" pitchFamily="50" charset="-127"/>
                <a:ea typeface="Sandoll 고딕Neo1 TTF 05 Md" pitchFamily="50" charset="-127"/>
              </a:rPr>
              <a:t>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3568" y="5445224"/>
            <a:ext cx="5402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spc="-100" dirty="0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※ </a:t>
            </a:r>
            <a:r>
              <a:rPr lang="ko-KR" altLang="en-US" sz="1400" spc="-100" dirty="0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본 </a:t>
            </a:r>
            <a:r>
              <a:rPr lang="ko-KR" altLang="en-US" sz="1400" spc="-100" dirty="0" err="1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콘텐츠는</a:t>
            </a:r>
            <a:r>
              <a:rPr lang="ko-KR" altLang="en-US" sz="1400" spc="-100" dirty="0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 </a:t>
            </a:r>
            <a:r>
              <a:rPr lang="ko-KR" altLang="en-US" sz="1400" spc="-100" dirty="0" err="1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마공앱의</a:t>
            </a:r>
            <a:r>
              <a:rPr lang="ko-KR" altLang="en-US" sz="1400" spc="-100" dirty="0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 승급훈련 퀴즈에 대한 해설 자료입니다</a:t>
            </a:r>
            <a:r>
              <a:rPr lang="en-US" altLang="ko-KR" sz="1400" spc="-100" dirty="0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.</a:t>
            </a:r>
          </a:p>
          <a:p>
            <a:r>
              <a:rPr lang="en-US" altLang="ko-KR" sz="1400" spc="-100" dirty="0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※ </a:t>
            </a:r>
            <a:r>
              <a:rPr lang="ko-KR" altLang="en-US" sz="1400" spc="-100" dirty="0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승급훈련 퀴즈는 새로운 </a:t>
            </a:r>
            <a:r>
              <a:rPr lang="ko-KR" altLang="en-US" sz="1400" spc="-100" dirty="0" err="1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마공앱을</a:t>
            </a:r>
            <a:r>
              <a:rPr lang="ko-KR" altLang="en-US" sz="1400" spc="-100" dirty="0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 통해 이용 가능하며</a:t>
            </a:r>
            <a:r>
              <a:rPr lang="en-US" altLang="ko-KR" sz="1400" spc="-100" dirty="0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 54</a:t>
            </a:r>
            <a:r>
              <a:rPr lang="ko-KR" altLang="en-US" sz="1400" spc="-100" dirty="0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권부터 제공됩니다</a:t>
            </a:r>
            <a:r>
              <a:rPr lang="en-US" altLang="ko-KR" sz="1400" spc="-100" dirty="0">
                <a:solidFill>
                  <a:schemeClr val="bg1"/>
                </a:solidFill>
                <a:latin typeface="Sandoll 고딕Neo1 TTF 03 Lt" pitchFamily="50" charset="-127"/>
                <a:ea typeface="Sandoll 고딕Neo1 TTF 03 Lt" pitchFamily="50" charset="-127"/>
              </a:rPr>
              <a:t>.</a:t>
            </a:r>
            <a:endParaRPr lang="ko-KR" altLang="en-US" sz="2000" spc="-100" dirty="0">
              <a:solidFill>
                <a:schemeClr val="bg1"/>
              </a:solidFill>
              <a:latin typeface="Sandoll 고딕Neo1 TTF 03 Lt" pitchFamily="50" charset="-127"/>
              <a:ea typeface="Sandoll 고딕Neo1 TTF 03 Lt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5" name="TextBox 6"/>
          <p:cNvSpPr txBox="1"/>
          <p:nvPr/>
        </p:nvSpPr>
        <p:spPr>
          <a:xfrm>
            <a:off x="2588124" y="404813"/>
            <a:ext cx="396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어색한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문장 찾기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07968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동등(同等)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A</a:t>
            </a:r>
            <a:r>
              <a:rPr lang="ko-KR" altLang="en-US" sz="1400" dirty="0">
                <a:solidFill>
                  <a:schemeClr val="tx1"/>
                </a:solidFill>
              </a:rPr>
              <a:t>회사는 </a:t>
            </a:r>
            <a:r>
              <a:rPr lang="en-US" altLang="ko-KR" sz="1400" dirty="0">
                <a:solidFill>
                  <a:schemeClr val="tx1"/>
                </a:solidFill>
              </a:rPr>
              <a:t>B</a:t>
            </a:r>
            <a:r>
              <a:rPr lang="ko-KR" altLang="en-US" sz="1400" dirty="0">
                <a:solidFill>
                  <a:schemeClr val="tx1"/>
                </a:solidFill>
              </a:rPr>
              <a:t>회사와 제품 가격을 </a:t>
            </a:r>
            <a:r>
              <a:rPr lang="ko-KR" altLang="en-US" sz="1400" dirty="0" smtClean="0">
                <a:solidFill>
                  <a:srgbClr val="FF0000"/>
                </a:solidFill>
              </a:rPr>
              <a:t>동등</a:t>
            </a:r>
            <a:r>
              <a:rPr lang="ko-KR" altLang="en-US" sz="1400" dirty="0" smtClean="0">
                <a:solidFill>
                  <a:schemeClr val="tx1"/>
                </a:solidFill>
              </a:rPr>
              <a:t>하게 </a:t>
            </a:r>
            <a:r>
              <a:rPr lang="ko-KR" altLang="en-US" sz="1400" dirty="0">
                <a:solidFill>
                  <a:schemeClr val="tx1"/>
                </a:solidFill>
              </a:rPr>
              <a:t>책정하였다</a:t>
            </a:r>
            <a:r>
              <a:rPr lang="en-US" altLang="ko-KR" sz="1400" dirty="0">
                <a:solidFill>
                  <a:schemeClr val="tx1"/>
                </a:solidFill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b="0" i="0" dirty="0" smtClean="0">
                <a:solidFill>
                  <a:schemeClr val="tx1"/>
                </a:solidFill>
                <a:effectLst/>
                <a:latin typeface="+mn-ea"/>
              </a:rPr>
              <a:t>동생과 나는 </a:t>
            </a:r>
            <a:r>
              <a:rPr lang="ko-KR" altLang="en-US" sz="1400" b="0" i="0" dirty="0" smtClean="0">
                <a:solidFill>
                  <a:srgbClr val="FF0000"/>
                </a:solidFill>
                <a:effectLst/>
                <a:latin typeface="+mn-ea"/>
              </a:rPr>
              <a:t>동등</a:t>
            </a:r>
            <a:r>
              <a:rPr lang="ko-KR" altLang="en-US" sz="1400" b="0" i="0" dirty="0" smtClean="0">
                <a:solidFill>
                  <a:schemeClr val="tx1"/>
                </a:solidFill>
                <a:effectLst/>
                <a:latin typeface="+mn-ea"/>
              </a:rPr>
              <a:t>한 나이다</a:t>
            </a:r>
            <a:r>
              <a:rPr lang="en-US" altLang="ko-KR" sz="1400" b="0" i="0" dirty="0" smtClean="0">
                <a:solidFill>
                  <a:schemeClr val="tx1"/>
                </a:solidFill>
                <a:effectLst/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b="0" i="0" dirty="0" smtClean="0">
                <a:solidFill>
                  <a:schemeClr val="bg1"/>
                </a:solidFill>
                <a:effectLst/>
                <a:latin typeface="+mn-ea"/>
              </a:rPr>
              <a:t>친구는 내 의견에 </a:t>
            </a:r>
            <a:r>
              <a:rPr lang="ko-KR" altLang="en-US" sz="1400" b="0" i="0" dirty="0" smtClean="0">
                <a:solidFill>
                  <a:srgbClr val="FFFF00"/>
                </a:solidFill>
                <a:effectLst/>
                <a:latin typeface="+mn-ea"/>
              </a:rPr>
              <a:t>동등</a:t>
            </a:r>
            <a:r>
              <a:rPr lang="ko-KR" altLang="en-US" sz="1400" b="0" i="0" dirty="0" smtClean="0">
                <a:solidFill>
                  <a:schemeClr val="bg1"/>
                </a:solidFill>
                <a:effectLst/>
                <a:latin typeface="+mn-ea"/>
              </a:rPr>
              <a:t>했다</a:t>
            </a:r>
            <a:r>
              <a:rPr lang="en-US" altLang="ko-KR" sz="1400" b="0" i="0" dirty="0" smtClean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1938116" y="4440054"/>
            <a:ext cx="5267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친구가 내 의견과 같은 의견을 냈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을 때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는 </a:t>
            </a:r>
            <a:endParaRPr lang="en-US" altLang="ko-KR" sz="16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동조(同調)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를 사용하는 게 더 잘 어울리는 표현입니다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>
                <a:latin typeface="Sandoll 고딕Neo1 09 Heavy" pitchFamily="34" charset="-127"/>
                <a:ea typeface="Sandoll 고딕Neo1 09 Heavy" pitchFamily="34" charset="-127"/>
              </a:rPr>
              <a:t>9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33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066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588130" y="404813"/>
            <a:ext cx="396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어색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한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56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39693" y="2340642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언니는 내 말을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무시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42462" y="2952710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신호등을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무시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하고 건너면 큰일난다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39693" y="3564778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조선시대 사람들은 예를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+mn-ea"/>
              </a:rPr>
              <a:t>무시</a:t>
            </a:r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했다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283474" y="4223990"/>
            <a:ext cx="8510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무시(無視)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는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가치를 알아 주지 않음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을 뜻합니다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.</a:t>
            </a:r>
          </a:p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예를 중요하게 생각했음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이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라는 의미로 사용하려면 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중시(重視)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가 더 어울리는 표현입니다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>
                <a:latin typeface="Sandoll 고딕Neo1 09 Heavy" pitchFamily="34" charset="-127"/>
                <a:ea typeface="Sandoll 고딕Neo1 09 Heavy" pitchFamily="34" charset="-127"/>
              </a:rPr>
              <a:t>1</a:t>
            </a:r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0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2507968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무시(無視)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9486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884686" y="404813"/>
            <a:ext cx="3374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단어 뜻 찾기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2507967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무시(無視)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사물의 가치를 알아주지 않음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해가 되는 나쁜 일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남의 일을 간섭하고 막아 해를 끼침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495685" y="4440054"/>
            <a:ext cx="6152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무시(無視)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사물의 가치를 알아 주지 않음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을 뜻합니다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해가 되는 나쁜 일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해악(害惡)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,</a:t>
            </a:r>
          </a:p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남의 일을 간섭하고 막아 해를 끼침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방해(妨害)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에 대한 설명입니다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>
                <a:latin typeface="Sandoll 고딕Neo1 09 Heavy" pitchFamily="34" charset="-127"/>
                <a:ea typeface="Sandoll 고딕Neo1 09 Heavy" pitchFamily="34" charset="-127"/>
              </a:rPr>
              <a:t>1</a:t>
            </a:r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1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56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5763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735607" y="404813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같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은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관계 찾기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2554472" y="905018"/>
            <a:ext cx="40350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무</a:t>
            </a:r>
            <a:r>
              <a:rPr lang="ko-KR" altLang="en-US" sz="6600" spc="-100" dirty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시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-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경시</a:t>
            </a:r>
            <a:endParaRPr lang="en-US" altLang="ko-KR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행복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기쁨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아들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딸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가능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불가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522787" y="4440054"/>
            <a:ext cx="6098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무시(無視)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와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경시(輕視)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'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는 서로 뜻이 비슷한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유의 관계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</a:p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행복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-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기쁨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역시 서로 뜻이 비슷한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유의 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관계 입니다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.</a:t>
            </a:r>
            <a:endParaRPr lang="en-US" altLang="ko-KR" sz="1600" dirty="0">
              <a:solidFill>
                <a:srgbClr val="FFFF00"/>
              </a:solidFill>
              <a:latin typeface="+mn-ea"/>
            </a:endParaRPr>
          </a:p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아들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딸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‘, 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가능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-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불가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는 서로 뜻이 반대되는 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반</a:t>
            </a:r>
            <a:r>
              <a:rPr lang="ko-KR" altLang="en-US" sz="1600" dirty="0">
                <a:solidFill>
                  <a:srgbClr val="FFFF00"/>
                </a:solidFill>
                <a:latin typeface="+mn-ea"/>
              </a:rPr>
              <a:t>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관계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>
                <a:latin typeface="Sandoll 고딕Neo1 09 Heavy" pitchFamily="34" charset="-127"/>
                <a:ea typeface="Sandoll 고딕Neo1 09 Heavy" pitchFamily="34" charset="-127"/>
              </a:rPr>
              <a:t>1</a:t>
            </a:r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2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56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8969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037768" y="404813"/>
            <a:ext cx="306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단어 뜻 찾기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2507969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시선(視線)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눈이 가는 길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사물의 진실을 바로 봄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사람을 깔보거나 업신여김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577431" y="4440054"/>
            <a:ext cx="5989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시선(視線)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은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눈이 가는 길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이라는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뜻입니다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</a:p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사물의 진실을 바로 봄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'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은 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직시(直視)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'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, </a:t>
            </a:r>
            <a:endParaRPr lang="en-US" altLang="ko-KR" sz="1600" b="0" i="0" dirty="0">
              <a:solidFill>
                <a:schemeClr val="bg1"/>
              </a:solidFill>
              <a:effectLst/>
              <a:latin typeface="+mn-ea"/>
            </a:endParaRPr>
          </a:p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사람을 깔보거나 업신여김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'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은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무시(無視)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에 대한 설명입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13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3574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735607" y="404813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다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른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관계 찾기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2554474" y="905018"/>
            <a:ext cx="40350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시선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-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눈길</a:t>
            </a:r>
            <a:endParaRPr lang="en-US" altLang="ko-KR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배치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배정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쉽다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어렵다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출석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결석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472485" y="4440054"/>
            <a:ext cx="61991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시선(視線)과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눈길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은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서로 뜻이 비슷한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유의 관계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</a:p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배치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-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배정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역시 서로 뜻이 비슷한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유의 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관계 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쉽다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어렵다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‘, 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출석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-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결석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은 서로 뜻이 반대되는 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반</a:t>
            </a:r>
            <a:r>
              <a:rPr lang="ko-KR" altLang="en-US" sz="1600" dirty="0">
                <a:solidFill>
                  <a:srgbClr val="FFFF00"/>
                </a:solidFill>
                <a:latin typeface="+mn-ea"/>
              </a:rPr>
              <a:t>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관계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14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</p:spTree>
    <p:extLst>
      <p:ext uri="{BB962C8B-B14F-4D97-AF65-F5344CB8AC3E}">
        <p14:creationId xmlns:p14="http://schemas.microsoft.com/office/powerpoint/2010/main" val="2673945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074637" y="404813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빈칸 채우기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2507971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시선(視線)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2349500"/>
            <a:ext cx="6192688" cy="171933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r>
              <a:rPr lang="ko-KR" altLang="en-US" sz="20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□</a:t>
            </a:r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 이</a:t>
            </a:r>
            <a:r>
              <a:rPr lang="en-US" altLang="ko-KR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/</a:t>
            </a:r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가 가는 길</a:t>
            </a:r>
            <a:r>
              <a:rPr lang="en-US" altLang="ko-KR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, </a:t>
            </a:r>
          </a:p>
          <a:p>
            <a:pPr algn="ctr"/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또는 </a:t>
            </a:r>
            <a:r>
              <a:rPr lang="ko-KR" altLang="en-US" sz="20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□ </a:t>
            </a:r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이</a:t>
            </a:r>
            <a:r>
              <a:rPr lang="en-US" altLang="ko-KR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/</a:t>
            </a:r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가 가는 방향</a:t>
            </a:r>
            <a:r>
              <a:rPr lang="en-US" altLang="ko-KR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endParaRPr lang="en-US" altLang="ko-KR" sz="2000" spc="-100" dirty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2048733" y="4440054"/>
            <a:ext cx="5046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시선(視線)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은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볼 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시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(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視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)’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를 포함하는 한자어로 </a:t>
            </a:r>
            <a:endParaRPr lang="en-US" altLang="ko-KR" sz="16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눈이 가는 길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또는 눈이 가는 방향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이라는 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뜻입니다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15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799692" y="3201686"/>
            <a:ext cx="1224136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눈</a:t>
            </a:r>
            <a:endParaRPr lang="en-US" altLang="ko-KR" sz="1400" spc="-100" dirty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23985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발</a:t>
            </a:r>
            <a:endParaRPr lang="en-US" altLang="ko-KR" sz="1400" spc="-100" dirty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68001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손</a:t>
            </a:r>
            <a:endParaRPr lang="en-US" altLang="ko-KR" sz="1400" spc="-100" dirty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12017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귀</a:t>
            </a:r>
            <a:endParaRPr lang="en-US" altLang="ko-KR" sz="1400" spc="-100" dirty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5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</p:spTree>
    <p:extLst>
      <p:ext uri="{BB962C8B-B14F-4D97-AF65-F5344CB8AC3E}">
        <p14:creationId xmlns:p14="http://schemas.microsoft.com/office/powerpoint/2010/main" val="136665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902318" y="404813"/>
            <a:ext cx="3339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같은 관계 찾기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2554473" y="905018"/>
            <a:ext cx="40350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지배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-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구속</a:t>
            </a:r>
            <a:endParaRPr lang="en-US" altLang="ko-KR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상기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회</a:t>
            </a:r>
            <a:r>
              <a:rPr lang="ko-KR" altLang="en-US" sz="1400" spc="-100" dirty="0">
                <a:solidFill>
                  <a:schemeClr val="bg1"/>
                </a:solidFill>
                <a:latin typeface="+mn-ea"/>
              </a:rPr>
              <a:t>상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시작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끝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필기구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지우</a:t>
            </a:r>
            <a:r>
              <a:rPr lang="ko-KR" altLang="en-US" sz="1400" spc="-100" dirty="0">
                <a:solidFill>
                  <a:schemeClr val="tx1"/>
                </a:solidFill>
                <a:latin typeface="+mn-ea"/>
              </a:rPr>
              <a:t>개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478898" y="4440054"/>
            <a:ext cx="61863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지배(支配)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와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구속(拘束)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'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은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서로 뜻이 비슷한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유의 관계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</a:p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상기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회상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역시 서로 뜻이 비슷한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유의 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관계 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시작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끝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'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은 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서로 뜻이 반대되는 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반</a:t>
            </a:r>
            <a:r>
              <a:rPr lang="ko-KR" altLang="en-US" sz="1600" dirty="0">
                <a:solidFill>
                  <a:srgbClr val="FFFF00"/>
                </a:solidFill>
                <a:latin typeface="+mn-ea"/>
              </a:rPr>
              <a:t>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관계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이며</a:t>
            </a:r>
            <a:endParaRPr lang="en-US" altLang="ko-KR" sz="16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필기구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지우개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는 지우개가 필기구에 포함되는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상하 관계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16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69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5746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모서리가 둥근 직사각형 30"/>
          <p:cNvSpPr/>
          <p:nvPr/>
        </p:nvSpPr>
        <p:spPr>
          <a:xfrm>
            <a:off x="1475649" y="2328066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친구는 이번 토론에서 내 의견을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+mn-ea"/>
              </a:rPr>
              <a:t>지배</a:t>
            </a:r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했다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588132" y="404813"/>
            <a:ext cx="396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어색한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2507967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지배(支配)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49" y="3573016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지배 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세력의 힘이 커지자 수탈이 더 심해졌다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65" y="2952710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사람은 환경의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지배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를 받을 수 밖에 없다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028411" y="4440054"/>
            <a:ext cx="7087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지배(支配)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어떤 사람이나 집단을 권력으로 복종하게 하여 다스림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을 뜻합니다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친구가 내 의견을 따랐다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는 의미에서는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지지(支持)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>
                <a:solidFill>
                  <a:schemeClr val="bg1"/>
                </a:solidFill>
                <a:latin typeface="+mn-ea"/>
              </a:rPr>
              <a:t>가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 더 어울리는 표현입니다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17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69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0752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3419872" y="929004"/>
            <a:ext cx="1944216" cy="535495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500558" y="924487"/>
            <a:ext cx="82541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2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지배(支配)</a:t>
            </a:r>
            <a:r>
              <a:rPr lang="ko-KR" altLang="en-US" sz="32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란</a:t>
            </a:r>
            <a:endParaRPr lang="en-US" altLang="ko-KR" sz="3200" b="0" i="0" dirty="0" smtClean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ko-KR" altLang="en-US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어떤 사람이나 집단에 복종하는 것을 말한다</a:t>
            </a:r>
            <a:r>
              <a:rPr lang="en-US" altLang="ko-KR" sz="32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altLang="ko-KR" sz="3200" spc="-100" dirty="0">
              <a:solidFill>
                <a:schemeClr val="bg1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69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  <p:grpSp>
        <p:nvGrpSpPr>
          <p:cNvPr id="2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rgbClr val="FEE9D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  <p:sp>
        <p:nvSpPr>
          <p:cNvPr id="33" name="TextBox 6"/>
          <p:cNvSpPr txBox="1"/>
          <p:nvPr/>
        </p:nvSpPr>
        <p:spPr>
          <a:xfrm>
            <a:off x="1509336" y="4481244"/>
            <a:ext cx="6125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지배(支配)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어떤 사람이나 집단을 복종하게 만드는 것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을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말합니다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 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18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69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8" name="TextBox 6"/>
          <p:cNvSpPr txBox="1"/>
          <p:nvPr/>
        </p:nvSpPr>
        <p:spPr>
          <a:xfrm>
            <a:off x="5003331" y="6098158"/>
            <a:ext cx="3728906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9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1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3074637" y="404813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빈칸 채우기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2507971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예상(豫想)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475656" y="2349500"/>
            <a:ext cx="6192688" cy="171933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1200" spc="-100" dirty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  <a:p>
            <a:pPr algn="ctr"/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어떤 일을 직접 당하기 전에 미리 </a:t>
            </a:r>
            <a:r>
              <a:rPr lang="en-US" altLang="ko-KR" sz="2000" spc="-100" dirty="0" smtClean="0">
                <a:solidFill>
                  <a:srgbClr val="FF0000"/>
                </a:solidFill>
                <a:latin typeface="Sandoll 고딕Neo1 05 Medium" pitchFamily="34" charset="-127"/>
                <a:ea typeface="Sandoll 고딕Neo1 05 Medium" pitchFamily="34" charset="-127"/>
              </a:rPr>
              <a:t>____________</a:t>
            </a:r>
            <a:endParaRPr lang="en-US" altLang="ko-KR" sz="2000" spc="-100" dirty="0">
              <a:solidFill>
                <a:srgbClr val="FF0000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1116577" y="4440054"/>
            <a:ext cx="6910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예상(豫想)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은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어떤 일을 직접 당하기 전에 미리 생각하여 둠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을 뜻합니다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203848" y="3209167"/>
            <a:ext cx="1224136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처리</a:t>
            </a:r>
            <a:r>
              <a:rPr lang="ko-KR" altLang="en-US" sz="1400" spc="-100" dirty="0">
                <a:solidFill>
                  <a:schemeClr val="bg1"/>
                </a:solidFill>
                <a:latin typeface="+mn-ea"/>
              </a:rPr>
              <a:t>함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763688" y="3201686"/>
            <a:ext cx="1224136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생각하여 둠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68001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피</a:t>
            </a:r>
            <a:r>
              <a:rPr lang="ko-KR" altLang="en-US" sz="1400" spc="-100" dirty="0">
                <a:solidFill>
                  <a:schemeClr val="bg1"/>
                </a:solidFill>
                <a:latin typeface="+mn-ea"/>
              </a:rPr>
              <a:t>함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12017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미뤄 둠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0764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735607" y="404813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같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은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관계 찾기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2285160" y="905018"/>
            <a:ext cx="45736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동</a:t>
            </a:r>
            <a:r>
              <a:rPr lang="ko-KR" altLang="en-US" sz="6600" spc="-100" dirty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정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 </a:t>
            </a:r>
            <a:r>
              <a:rPr lang="en-US" altLang="ko-KR" sz="6600" spc="-100" dirty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- 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연민</a:t>
            </a:r>
            <a:endParaRPr lang="en-US" altLang="ko-KR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70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해악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위해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피해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가해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지배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피지배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538115" y="4440054"/>
            <a:ext cx="6067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동정(同情)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과 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연민(憐愍)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은 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서로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뜻이 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비슷한 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유의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관계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</a:p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해악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위해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역시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서로 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뜻이 비슷한 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유의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관계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이며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,</a:t>
            </a:r>
          </a:p>
          <a:p>
            <a:pPr algn="ctr"/>
            <a:r>
              <a:rPr lang="en-US" altLang="ko-KR" sz="1600" dirty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>
                <a:solidFill>
                  <a:srgbClr val="FFFF00"/>
                </a:solidFill>
                <a:latin typeface="+mn-ea"/>
              </a:rPr>
              <a:t>피해</a:t>
            </a:r>
            <a:r>
              <a:rPr lang="en-US" altLang="ko-KR" sz="1600" dirty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1600" dirty="0">
                <a:solidFill>
                  <a:srgbClr val="FFFF00"/>
                </a:solidFill>
                <a:latin typeface="+mn-ea"/>
              </a:rPr>
              <a:t>가해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’,＇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지배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피지</a:t>
            </a:r>
            <a:r>
              <a:rPr lang="ko-KR" altLang="en-US" sz="1600" dirty="0">
                <a:solidFill>
                  <a:srgbClr val="FFFF00"/>
                </a:solidFill>
                <a:latin typeface="+mn-ea"/>
              </a:rPr>
              <a:t>배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는 서로 뜻이 반대인 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반의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관계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19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7581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884686" y="404813"/>
            <a:ext cx="3374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단어 뜻 찾기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2507970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동정(同情)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남의 어려운 처지를 자기 일처럼 딱하고 가엾게 여김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사물의 진실을 바로 봄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어떤 일을 직접 당하기 전에 미리 생각하여 둠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665321" y="4440054"/>
            <a:ext cx="7813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동정(同情)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은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남의 어려운 처지를 자기 일처럼 딱하게 여김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을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뜻합니다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</a:p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사물의 진실을 바로 봄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'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은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직시(直視)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'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,</a:t>
            </a:r>
            <a:endParaRPr lang="en-US" altLang="ko-KR" sz="1600" b="0" i="0" dirty="0">
              <a:solidFill>
                <a:schemeClr val="bg1"/>
              </a:solidFill>
              <a:effectLst/>
              <a:latin typeface="+mn-ea"/>
            </a:endParaRPr>
          </a:p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어떤 일을 직접 당하기 전에 미리 생각하여 둠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은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예상(豫想)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에 대한 설명입니다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20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70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2911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275856" y="1052800"/>
            <a:ext cx="2221473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843154" y="1004535"/>
            <a:ext cx="7601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600" dirty="0" smtClean="0">
                <a:solidFill>
                  <a:srgbClr val="FFFF00"/>
                </a:solidFill>
                <a:latin typeface="+mn-ea"/>
              </a:rPr>
              <a:t>동정(同情)</a:t>
            </a:r>
            <a:r>
              <a:rPr lang="ko-KR" altLang="en-US" sz="3600" b="0" i="0" dirty="0" smtClean="0">
                <a:solidFill>
                  <a:schemeClr val="bg1"/>
                </a:solidFill>
                <a:effectLst/>
                <a:latin typeface="+mn-ea"/>
              </a:rPr>
              <a:t>은</a:t>
            </a:r>
          </a:p>
          <a:p>
            <a:pPr algn="ctr"/>
            <a:r>
              <a:rPr lang="ko-KR" altLang="en-US" sz="3600" spc="-100" dirty="0" smtClean="0">
                <a:solidFill>
                  <a:schemeClr val="bg1"/>
                </a:solidFill>
                <a:latin typeface="+mn-ea"/>
              </a:rPr>
              <a:t>나의 어려운 처지를 나타내는 말이다</a:t>
            </a:r>
            <a:r>
              <a:rPr lang="en-US" altLang="ko-KR" sz="36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3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793573" y="4481244"/>
            <a:ext cx="7556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동정(同情)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은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남의 어려운 차지를 자기 일처럼 딱하고 가엾게 여김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을 뜻합니다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21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grpSp>
        <p:nvGrpSpPr>
          <p:cNvPr id="12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rgbClr val="FEE9D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  <p:sp>
        <p:nvSpPr>
          <p:cNvPr id="15" name="TextBox 6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70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6986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모서리가 둥근 직사각형 29"/>
          <p:cNvSpPr/>
          <p:nvPr/>
        </p:nvSpPr>
        <p:spPr>
          <a:xfrm>
            <a:off x="1475663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사물의 진실을 바로 봄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884686" y="404813"/>
            <a:ext cx="3374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단어 뜻 찾기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2507968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직시(直視)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4876694" y="6098158"/>
            <a:ext cx="3855543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73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63" y="2924944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눈이 가는 길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도</a:t>
            </a:r>
            <a:r>
              <a:rPr lang="ko-KR" altLang="en-US" sz="1400" spc="-100" dirty="0">
                <a:solidFill>
                  <a:schemeClr val="tx1"/>
                </a:solidFill>
                <a:latin typeface="+mn-ea"/>
              </a:rPr>
              <a:t>와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주거나 보살펴 주려고 마음을 씀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442787" y="4440054"/>
            <a:ext cx="6258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직시(直視)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는 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사물의 진실을 바로 봄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을 뜻합니다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눈이 가는 길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시선(視線)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en-US" altLang="ko-KR" sz="1600" spc="-100" dirty="0">
                <a:solidFill>
                  <a:schemeClr val="bg1"/>
                </a:solidFill>
                <a:latin typeface="+mn-ea"/>
              </a:rPr>
              <a:t>,</a:t>
            </a:r>
            <a:endParaRPr lang="en-US" altLang="ko-KR" sz="1600" spc="-1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도와주거나 보살펴 주려고 마음을 씀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배려(配慮)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에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대한 설명입니다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22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2830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074637" y="404813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빈칸 채우기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2507971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직시(直視)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2349500"/>
            <a:ext cx="6192688" cy="171933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1200" spc="-100" dirty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  <a:p>
            <a:pPr algn="ctr"/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사물의</a:t>
            </a:r>
            <a:r>
              <a:rPr lang="ko-KR" altLang="en-US" sz="20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r>
              <a:rPr lang="en-US" altLang="ko-KR" sz="20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________</a:t>
            </a:r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을</a:t>
            </a:r>
            <a:r>
              <a:rPr lang="en-US" altLang="ko-KR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/</a:t>
            </a:r>
            <a:r>
              <a:rPr lang="ko-KR" altLang="en-US" sz="2000" spc="-100" dirty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를</a:t>
            </a:r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 바로 봄</a:t>
            </a:r>
            <a:endParaRPr lang="en-US" altLang="ko-KR" sz="2000" spc="-100" dirty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2177767" y="4440054"/>
            <a:ext cx="4788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직시(直視)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는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사물의 진실을 바로 </a:t>
            </a:r>
            <a:r>
              <a:rPr lang="ko-KR" altLang="en-US" sz="1600" dirty="0">
                <a:solidFill>
                  <a:srgbClr val="FFFF00"/>
                </a:solidFill>
                <a:latin typeface="+mn-ea"/>
              </a:rPr>
              <a:t>봄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을 뜻합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니다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23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799692" y="3201686"/>
            <a:ext cx="1224136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진</a:t>
            </a:r>
            <a:r>
              <a:rPr lang="ko-KR" altLang="en-US" sz="1400" spc="-100" dirty="0">
                <a:solidFill>
                  <a:schemeClr val="bg1"/>
                </a:solidFill>
                <a:latin typeface="+mn-ea"/>
              </a:rPr>
              <a:t>실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23985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형</a:t>
            </a:r>
            <a:r>
              <a:rPr lang="ko-KR" altLang="en-US" sz="1400" spc="-100" dirty="0">
                <a:solidFill>
                  <a:schemeClr val="bg1"/>
                </a:solidFill>
                <a:latin typeface="+mn-ea"/>
              </a:rPr>
              <a:t>태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68001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표</a:t>
            </a:r>
            <a:r>
              <a:rPr lang="ko-KR" altLang="en-US" sz="1400" spc="-100" dirty="0">
                <a:solidFill>
                  <a:schemeClr val="bg1"/>
                </a:solidFill>
                <a:latin typeface="+mn-ea"/>
              </a:rPr>
              <a:t>면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12017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방향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4876694" y="6098158"/>
            <a:ext cx="3855543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73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1153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735606" y="404813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바른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2507969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직시(直視)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선생님은 나를 뚫어져라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+mn-ea"/>
              </a:rPr>
              <a:t>직시</a:t>
            </a:r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했다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이 그림은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직시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 효과를 일으켰다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약사의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직시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에 따라 약을 복용해야 한다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167063" y="4440054"/>
            <a:ext cx="68098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직시(直視)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는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정신을 집중하여 어떤 대상을 똑바로 봄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이라는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뜻입니다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</a:p>
          <a:p>
            <a:pPr algn="ctr"/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그림의 시각적인 착각 현상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을 나타낼 때는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 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착시(錯視)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, </a:t>
            </a:r>
            <a:endParaRPr lang="en-US" altLang="ko-KR" sz="1600" b="0" i="0" dirty="0">
              <a:solidFill>
                <a:schemeClr val="bg1"/>
              </a:solidFill>
              <a:effectLst/>
              <a:latin typeface="+mn-ea"/>
            </a:endParaRPr>
          </a:p>
          <a:p>
            <a:pPr algn="ctr"/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약사가 복용 방법을 일러서 시키는 상황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을 나타낼 때는 </a:t>
            </a:r>
            <a:endParaRPr lang="en-US" altLang="ko-KR" sz="1600" b="0" i="0" dirty="0" smtClean="0">
              <a:solidFill>
                <a:schemeClr val="bg1"/>
              </a:solidFill>
              <a:effectLst/>
              <a:latin typeface="+mn-ea"/>
            </a:endParaRPr>
          </a:p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지시(指示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)’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가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 더 잘 어울리는 표현입니다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24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876694" y="6098158"/>
            <a:ext cx="3855543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73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76970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79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25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3074637" y="404813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빈칸 채우기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2507971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속박(束縛)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187624" y="2349500"/>
            <a:ext cx="6768752" cy="171933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1200" spc="-100" dirty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  <a:p>
            <a:pPr algn="ctr"/>
            <a:r>
              <a:rPr lang="ko-KR" altLang="en-US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어떤 행위를 자유롭지 못하게 강압적으로 얽어 매거나</a:t>
            </a:r>
            <a:r>
              <a:rPr lang="ko-KR" altLang="en-US" spc="-100" dirty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 □ </a:t>
            </a:r>
            <a:r>
              <a:rPr lang="ko-KR" altLang="en-US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□</a:t>
            </a:r>
            <a:r>
              <a:rPr lang="ko-KR" altLang="en-US" spc="-100" dirty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 □</a:t>
            </a:r>
            <a:r>
              <a:rPr lang="ko-KR" altLang="en-US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endParaRPr lang="en-US" altLang="ko-KR" spc="-100" dirty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398433" y="4440054"/>
            <a:ext cx="8347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속박(束縛)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은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 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어떤 행위를 자유롭지 못하게 강압적으로 얽어 매거나 제한함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을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뜻합니다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799692" y="3201686"/>
            <a:ext cx="1224136" cy="5040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제한</a:t>
            </a:r>
            <a:r>
              <a:rPr lang="ko-KR" altLang="en-US" sz="1400" spc="-100" dirty="0">
                <a:solidFill>
                  <a:schemeClr val="bg1"/>
                </a:solidFill>
                <a:latin typeface="+mn-ea"/>
              </a:rPr>
              <a:t>함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275223" y="3212341"/>
            <a:ext cx="1224136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다그</a:t>
            </a:r>
            <a:r>
              <a:rPr lang="ko-KR" altLang="en-US" sz="1400" spc="-100" dirty="0">
                <a:solidFill>
                  <a:schemeClr val="bg1"/>
                </a:solidFill>
                <a:latin typeface="+mn-ea"/>
              </a:rPr>
              <a:t>침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68001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다스</a:t>
            </a:r>
            <a:r>
              <a:rPr lang="ko-KR" altLang="en-US" sz="1400" spc="-100" dirty="0">
                <a:solidFill>
                  <a:schemeClr val="bg1"/>
                </a:solidFill>
                <a:latin typeface="+mn-ea"/>
              </a:rPr>
              <a:t>림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12017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간섭함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4089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모서리가 둥근 직사각형 30"/>
          <p:cNvSpPr/>
          <p:nvPr/>
        </p:nvSpPr>
        <p:spPr>
          <a:xfrm>
            <a:off x="1475656" y="2335750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어떤 행위를 자유롭지 못하게 강압적으로 얽어 매거나 제한함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037769" y="404813"/>
            <a:ext cx="306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단어 뜻 찾기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82469" y="3573016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뜻이 같은 사람이 하나로 뭉치는 것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다른 사람의 주장에 자기의 생각을 같이 하여 따르는 것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383193" y="4440053"/>
            <a:ext cx="83776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속박(束縛)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은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어떤 행위를 자유롭지 못하게 강압적으로 얽어 매거나 제한함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을 뜻합니다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다른 사람의 주장에 자기의 생각을 같이 하여 따르는 것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동조(同調)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, 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뜻이 같은 사람이 하나로 뭉치는 것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은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결속(結束)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에 대한 설명입니다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26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2507970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속박(束縛)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79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5270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735607" y="404813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같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은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관계 찾기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2285162" y="905018"/>
            <a:ext cx="45736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속박 </a:t>
            </a:r>
            <a:r>
              <a:rPr lang="en-US" altLang="ko-KR" sz="6600" spc="-100" dirty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- 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통제</a:t>
            </a:r>
            <a:endParaRPr lang="en-US" altLang="ko-KR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약속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서약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무시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중시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smtClean="0">
                <a:solidFill>
                  <a:schemeClr val="tx1"/>
                </a:solidFill>
                <a:latin typeface="+mn-ea"/>
              </a:rPr>
              <a:t>위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아래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557447" y="4440054"/>
            <a:ext cx="6029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속박(束縛)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과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통제(統制)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는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서로 뜻이 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비슷한 유의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관계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</a:p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약</a:t>
            </a:r>
            <a:r>
              <a:rPr lang="ko-KR" altLang="en-US" sz="1600" dirty="0">
                <a:solidFill>
                  <a:srgbClr val="FFFF00"/>
                </a:solidFill>
                <a:latin typeface="+mn-ea"/>
              </a:rPr>
              <a:t>속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서</a:t>
            </a:r>
            <a:r>
              <a:rPr lang="ko-KR" altLang="en-US" sz="1600" dirty="0">
                <a:solidFill>
                  <a:srgbClr val="FFFF00"/>
                </a:solidFill>
                <a:latin typeface="+mn-ea"/>
              </a:rPr>
              <a:t>약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 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역시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서로 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뜻이 비슷한 유의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관계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이며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,</a:t>
            </a:r>
          </a:p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＇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무</a:t>
            </a:r>
            <a:r>
              <a:rPr lang="ko-KR" altLang="en-US" sz="1600" dirty="0">
                <a:solidFill>
                  <a:srgbClr val="FFFF00"/>
                </a:solidFill>
                <a:latin typeface="+mn-ea"/>
              </a:rPr>
              <a:t>시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중시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‘, 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위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아래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는 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서로 뜻이 반대인 반의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관계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27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79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79000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5" name="TextBox 6"/>
          <p:cNvSpPr txBox="1"/>
          <p:nvPr/>
        </p:nvSpPr>
        <p:spPr>
          <a:xfrm>
            <a:off x="2735599" y="404813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바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른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문장 찾기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07968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방해(妨害)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동생은 자꾸 내 숙제를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+mn-ea"/>
              </a:rPr>
              <a:t>방해</a:t>
            </a:r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했다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b="0" i="0" dirty="0" smtClean="0">
                <a:solidFill>
                  <a:schemeClr val="tx1"/>
                </a:solidFill>
                <a:effectLst/>
                <a:latin typeface="+mn-ea"/>
              </a:rPr>
              <a:t>친구의 </a:t>
            </a:r>
            <a:r>
              <a:rPr lang="ko-KR" altLang="en-US" sz="1400" b="0" i="0" dirty="0" smtClean="0">
                <a:solidFill>
                  <a:srgbClr val="FF0000"/>
                </a:solidFill>
                <a:effectLst/>
                <a:latin typeface="+mn-ea"/>
              </a:rPr>
              <a:t>방해</a:t>
            </a:r>
            <a:r>
              <a:rPr lang="ko-KR" altLang="en-US" sz="1400" b="0" i="0" dirty="0" smtClean="0">
                <a:solidFill>
                  <a:schemeClr val="tx1"/>
                </a:solidFill>
                <a:effectLst/>
                <a:latin typeface="+mn-ea"/>
              </a:rPr>
              <a:t>로 나는 그림 과제를 무사히 마칠 수 있었다</a:t>
            </a:r>
            <a:r>
              <a:rPr lang="en-US" altLang="ko-KR" sz="1400" b="0" i="0" dirty="0" smtClean="0">
                <a:solidFill>
                  <a:schemeClr val="tx1"/>
                </a:solidFill>
                <a:effectLst/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아빠가 내 휴일을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방해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하는 바람에 재미있게 놀았다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1234576" y="4221088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방해(妨害)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는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남의 일을 간섭하고 막아 해를 끼침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이란 뜻으로</a:t>
            </a:r>
            <a:endParaRPr lang="en-US" altLang="ko-KR" sz="16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부정적인 의미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를 가지고 있습니다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.</a:t>
            </a:r>
          </a:p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그렇다면 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그림 과제를 다 망쳐버렸다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’, 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재미있게 놀지 못했다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등의 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부정적인 내용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이 나와야 합니다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b="0" i="0" dirty="0"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9B69D51B-1FEA-AAB2-1707-4486CCC2593A}"/>
              </a:ext>
            </a:extLst>
          </p:cNvPr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28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6214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902318" y="404813"/>
            <a:ext cx="3339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같은 관계 찾기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2554472" y="905018"/>
            <a:ext cx="40350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예상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-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예측</a:t>
            </a:r>
            <a:endParaRPr lang="en-US" altLang="ko-KR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상승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향상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구매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판매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오다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가다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313784" y="4440054"/>
            <a:ext cx="6516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예상(豫想)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과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예측(豫測)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'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은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서로 뜻이 비슷한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유의 관계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</a:p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상승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향상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'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역시 서로 뜻이 비슷한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유의 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관계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입니다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b="0" i="0" dirty="0">
              <a:solidFill>
                <a:schemeClr val="bg1"/>
              </a:solidFill>
              <a:effectLst/>
              <a:latin typeface="+mn-ea"/>
            </a:endParaRPr>
          </a:p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구매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-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판매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‘, 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오다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-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가다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는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서로 뜻이 반대되는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반의 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관계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2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5003331" y="6098158"/>
            <a:ext cx="3728906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9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1769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모서리가 둥근 직사각형 30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남의 일을 간섭하고 막아 해를 끼침</a:t>
            </a:r>
            <a:r>
              <a:rPr lang="en-US" altLang="ko-KR" sz="14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altLang="ko-KR" sz="1400" spc="-100" dirty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037769" y="404813"/>
            <a:ext cx="306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단어 뜻 찾기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9" y="3573016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어떤 행위를 자유롭지 못하게 강압적으로 얽어 매거나 제한함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지난 일을 돌이켜 생각해 내는 것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475635" y="4293096"/>
            <a:ext cx="61927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방해(妨害)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는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남의 일을 간섭하고 막아 해를 끼침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이란 뜻입니다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지난 일을 돌이켜 생각해 내는 것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은 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상기(想起)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</a:p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어떤 행위를 자유롭지 못하게 강압적으로 얽어 매거나 제한함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은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endParaRPr lang="en-US" altLang="ko-KR" sz="1600" b="0" i="0" dirty="0" smtClean="0">
              <a:solidFill>
                <a:srgbClr val="FFFF00"/>
              </a:solidFill>
              <a:effectLst/>
              <a:latin typeface="+mn-ea"/>
            </a:endParaRPr>
          </a:p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속박(束縛)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에 대한 설명입니다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29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2507970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방해(妨害)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6564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3328687" y="980792"/>
            <a:ext cx="2395441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1222928" y="881425"/>
            <a:ext cx="70535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dirty="0" smtClean="0">
                <a:solidFill>
                  <a:srgbClr val="FFFF00"/>
                </a:solidFill>
                <a:latin typeface="Arial" panose="020B0604020202020204" pitchFamily="34" charset="0"/>
              </a:rPr>
              <a:t>방해(妨害)</a:t>
            </a:r>
            <a:r>
              <a:rPr lang="ko-KR" altLang="en-US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는</a:t>
            </a:r>
            <a:endParaRPr lang="en-US" altLang="ko-KR" sz="40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ko-KR" altLang="en-US" sz="40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부정적인 의미를 가지고 있다</a:t>
            </a:r>
            <a:r>
              <a:rPr lang="en-US" altLang="ko-KR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US" altLang="ko-KR" sz="4000" spc="-100" dirty="0">
              <a:solidFill>
                <a:schemeClr val="bg1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grpSp>
        <p:nvGrpSpPr>
          <p:cNvPr id="2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  <p:sp>
        <p:nvSpPr>
          <p:cNvPr id="33" name="TextBox 6"/>
          <p:cNvSpPr txBox="1"/>
          <p:nvPr/>
        </p:nvSpPr>
        <p:spPr>
          <a:xfrm>
            <a:off x="1542982" y="4602614"/>
            <a:ext cx="6058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방해(妨害)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는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남의 일을 간섭하고 막아 해를 끼침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이란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 뜻으로 </a:t>
            </a:r>
            <a:endParaRPr lang="en-US" altLang="ko-KR" sz="1600" b="0" i="0" dirty="0" smtClean="0">
              <a:solidFill>
                <a:schemeClr val="bg1"/>
              </a:solidFill>
              <a:effectLst/>
              <a:latin typeface="+mn-ea"/>
            </a:endParaRPr>
          </a:p>
          <a:p>
            <a:pPr algn="ctr"/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부정적인 의미</a:t>
            </a:r>
            <a:r>
              <a:rPr lang="ko-KR" altLang="en-US" sz="1600" i="0" dirty="0" smtClean="0">
                <a:solidFill>
                  <a:schemeClr val="bg1"/>
                </a:solidFill>
                <a:effectLst/>
                <a:latin typeface="+mn-ea"/>
              </a:rPr>
              <a:t>를 가지고 있습니다</a:t>
            </a:r>
            <a:r>
              <a:rPr lang="en-US" altLang="ko-KR" sz="1600" i="0" dirty="0" smtClean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30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786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88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31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3074637" y="404813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빈칸 채우기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2507971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혼동(混同)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187624" y="2349500"/>
            <a:ext cx="6768752" cy="171933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1200" spc="-100" dirty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  <a:p>
            <a:pPr algn="ctr"/>
            <a:r>
              <a:rPr lang="ko-KR" altLang="en-US" sz="2000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□ □ </a:t>
            </a:r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하지 못하고 뒤섞어서 생각함</a:t>
            </a:r>
            <a:endParaRPr lang="en-US" altLang="ko-KR" sz="2000" spc="-100" dirty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1631140" y="4440054"/>
            <a:ext cx="5881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혼동(混同)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은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 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구별하지 못하고 뒤섞어서 생각함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을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뜻합니다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99692" y="3201686"/>
            <a:ext cx="1224136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구</a:t>
            </a:r>
            <a:r>
              <a:rPr lang="ko-KR" altLang="en-US" sz="1400" spc="-100" dirty="0">
                <a:solidFill>
                  <a:schemeClr val="bg1"/>
                </a:solidFill>
                <a:latin typeface="+mn-ea"/>
              </a:rPr>
              <a:t>별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23985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기</a:t>
            </a:r>
            <a:r>
              <a:rPr lang="ko-KR" altLang="en-US" sz="1400" spc="-100" dirty="0">
                <a:solidFill>
                  <a:schemeClr val="bg1"/>
                </a:solidFill>
                <a:latin typeface="+mn-ea"/>
              </a:rPr>
              <a:t>억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68001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결정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12017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정</a:t>
            </a:r>
            <a:r>
              <a:rPr lang="ko-KR" altLang="en-US" sz="1400" spc="-100" dirty="0">
                <a:solidFill>
                  <a:schemeClr val="bg1"/>
                </a:solidFill>
                <a:latin typeface="+mn-ea"/>
              </a:rPr>
              <a:t>리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47477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589735" y="404813"/>
            <a:ext cx="3964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어색한 문장 찾기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8114" y="3573016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쌍둥이는 너무 비슷하게 생겨서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혼동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을 일으킨다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게임을 너무 많이 하면 현실과 가상을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혼동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할 수 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3914" y="2348880"/>
            <a:ext cx="6192688" cy="5040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이 작품은 다른 작품과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+mn-ea"/>
              </a:rPr>
              <a:t>혼동</a:t>
            </a:r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해야 돼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961102" y="4223642"/>
            <a:ext cx="7221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혼동(混同)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은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구별하지 못하고 뒤섞어서 생각함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을 뜻합니다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각각의 작품을 구별해야 된다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는 의미로는</a:t>
            </a:r>
            <a:endParaRPr lang="en-US" altLang="ko-KR" sz="16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이 작품은 다른 작품과 혼동하면 안 돼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.’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가 더 잘 어울리는 표현입니다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32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2507971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혼동(混同)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88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647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037769" y="404813"/>
            <a:ext cx="306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단어 뜻 찾기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3" y="2924944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다른 사람의 주장에 자기 생각을 같이 하여 따르는 것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3" y="2348880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구별하지 못하고 뒤섞어서 생각함</a:t>
            </a:r>
            <a:r>
              <a:rPr lang="en-US" altLang="ko-KR" sz="14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altLang="ko-KR" sz="1400" spc="-100" dirty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마음이 편하지 아니하고 조마조마함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209542" y="4440053"/>
            <a:ext cx="6724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혼동(混同)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은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구별하지 못하고 뒤섞어서 생각함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을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뜻합니다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다른 사람의 주장에 자기 생각을 같이 하여 따르는 것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은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동조(同調)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endParaRPr lang="en-US" altLang="ko-KR" sz="1600" b="0" i="0" dirty="0">
              <a:solidFill>
                <a:schemeClr val="bg1"/>
              </a:solidFill>
              <a:effectLst/>
              <a:latin typeface="+mn-ea"/>
            </a:endParaRPr>
          </a:p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마음이 편하지 아니하고 조마조마함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은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불안(</a:t>
            </a:r>
            <a:r>
              <a:rPr lang="ko-KR" altLang="en-US" sz="1600" dirty="0" err="1" smtClean="0">
                <a:solidFill>
                  <a:srgbClr val="FFFF00"/>
                </a:solidFill>
                <a:latin typeface="+mn-ea"/>
              </a:rPr>
              <a:t>不安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에 대한 설명입니다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33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2507971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혼동(混同)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88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24875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735607" y="404813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다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른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관계 찾기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2554475" y="905018"/>
            <a:ext cx="40350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배치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-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할당</a:t>
            </a:r>
            <a:endParaRPr lang="en-US" altLang="ko-KR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96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주다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받다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신기하다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희한하다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>
                <a:solidFill>
                  <a:schemeClr val="tx1"/>
                </a:solidFill>
                <a:latin typeface="+mn-ea"/>
              </a:rPr>
              <a:t>소중하다</a:t>
            </a:r>
            <a:r>
              <a:rPr lang="en-US" altLang="ko-KR" sz="1400" spc="-100" dirty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spc="-100" dirty="0">
                <a:solidFill>
                  <a:schemeClr val="tx1"/>
                </a:solidFill>
                <a:latin typeface="+mn-ea"/>
              </a:rPr>
              <a:t>귀하다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820867" y="4440054"/>
            <a:ext cx="7502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배치(配置)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와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할당(割當)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은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서로 뜻이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비슷한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 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유의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관계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 </a:t>
            </a:r>
          </a:p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신기하다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희한하다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‘, 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소중하다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-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귀하다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역시 서로 뜻이 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비슷한 </a:t>
            </a:r>
            <a:r>
              <a:rPr lang="ko-KR" altLang="en-US" sz="1600" dirty="0">
                <a:solidFill>
                  <a:srgbClr val="FFFF00"/>
                </a:solidFill>
                <a:latin typeface="+mn-ea"/>
              </a:rPr>
              <a:t>유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의 관계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.</a:t>
            </a:r>
            <a:endParaRPr lang="en-US" altLang="ko-KR" sz="1600" b="0" i="0" dirty="0">
              <a:solidFill>
                <a:schemeClr val="bg1"/>
              </a:solidFill>
              <a:effectLst/>
              <a:latin typeface="+mn-ea"/>
            </a:endParaRPr>
          </a:p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주다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받다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'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는 서로 뜻이 반대되는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반의 관계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34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2074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735604" y="404813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바른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문장 찾기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2507971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배치(配置)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우리는 책상 간격을 알맞게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+mn-ea"/>
              </a:rPr>
              <a:t>배치</a:t>
            </a:r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한 후 하교했다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식수에서 오염 물질이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+mn-ea"/>
              </a:rPr>
              <a:t>배치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되었다는 기사가 보도되었다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조선왕조는 불교를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+mn-ea"/>
              </a:rPr>
              <a:t>배치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하는 정책을 세웠다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108562" y="4365104"/>
            <a:ext cx="6926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배치(配置)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는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사람이나 물건을 알맞은 자리에 나누어 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둠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을 뜻합니다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.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오염 물질이 나온 것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을 의미할 때는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배출(排出)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이 더 어울리는 표현이며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,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불교를 거부하다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밀어냄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>
                <a:solidFill>
                  <a:schemeClr val="bg1"/>
                </a:solidFill>
                <a:latin typeface="+mn-ea"/>
              </a:rPr>
              <a:t>을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 의미할 때는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배척(排斥)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이 더 어울리는 표현입니다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35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96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2268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36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2883084" y="404813"/>
            <a:ext cx="3377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단어 뜻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2507969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배치(配置)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481836" y="2924944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사물의 진실을 똑바로 봄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475675" y="2308026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사람이나 물건을 알맞은 자리에 나누어 둠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마련하여 갖추어 둠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1538978" y="4365104"/>
            <a:ext cx="6066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배치(配置)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사람이나 </a:t>
            </a:r>
            <a:r>
              <a:rPr lang="ko-KR" altLang="en-US" sz="1600" spc="-100" dirty="0">
                <a:solidFill>
                  <a:srgbClr val="FFFF00"/>
                </a:solidFill>
                <a:latin typeface="+mn-ea"/>
              </a:rPr>
              <a:t>물건을 알맞은 자리에 나누어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둠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을 뜻합니다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사물의 진실을 똑바로 봄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직시(直視)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마련하여 갖추어 둠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비치(備置)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96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2082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987824" y="952197"/>
            <a:ext cx="2376264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729589" y="866478"/>
            <a:ext cx="7638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b="0" i="0" dirty="0" smtClean="0">
                <a:solidFill>
                  <a:srgbClr val="FFFF00"/>
                </a:solidFill>
                <a:effectLst/>
                <a:latin typeface="+mn-ea"/>
              </a:rPr>
              <a:t>배려(配慮)</a:t>
            </a:r>
            <a:r>
              <a:rPr lang="ko-KR" altLang="en-US" sz="4000" b="0" i="0" dirty="0" smtClean="0">
                <a:solidFill>
                  <a:schemeClr val="bg1"/>
                </a:solidFill>
                <a:effectLst/>
                <a:latin typeface="+mn-ea"/>
              </a:rPr>
              <a:t>는</a:t>
            </a:r>
            <a:r>
              <a:rPr lang="en-US" altLang="ko-KR" sz="4000" dirty="0" smtClean="0">
                <a:solidFill>
                  <a:schemeClr val="bg1"/>
                </a:solidFill>
                <a:latin typeface="+mn-ea"/>
              </a:rPr>
              <a:t> </a:t>
            </a:r>
            <a:endParaRPr lang="en-US" altLang="ko-KR" sz="4000" b="0" i="0" dirty="0">
              <a:solidFill>
                <a:schemeClr val="bg1"/>
              </a:solidFill>
              <a:effectLst/>
              <a:latin typeface="+mn-ea"/>
            </a:endParaRPr>
          </a:p>
          <a:p>
            <a:pPr algn="ctr"/>
            <a:r>
              <a:rPr lang="en-US" altLang="ko-KR" sz="4000" spc="-100" dirty="0" smtClean="0">
                <a:solidFill>
                  <a:schemeClr val="bg1"/>
                </a:solidFill>
                <a:latin typeface="+mn-ea"/>
              </a:rPr>
              <a:t>‘</a:t>
            </a:r>
            <a:r>
              <a:rPr lang="ko-KR" altLang="en-US" sz="4000" spc="-100" dirty="0" smtClean="0">
                <a:solidFill>
                  <a:schemeClr val="bg1"/>
                </a:solidFill>
                <a:latin typeface="+mn-ea"/>
              </a:rPr>
              <a:t>나눈다</a:t>
            </a:r>
            <a:r>
              <a:rPr lang="en-US" altLang="ko-KR" sz="4000" spc="-100" dirty="0" smtClean="0">
                <a:solidFill>
                  <a:schemeClr val="bg1"/>
                </a:solidFill>
                <a:latin typeface="+mn-ea"/>
              </a:rPr>
              <a:t>’</a:t>
            </a:r>
            <a:r>
              <a:rPr lang="ko-KR" altLang="en-US" sz="4000" spc="-100" dirty="0" smtClean="0">
                <a:solidFill>
                  <a:schemeClr val="bg1"/>
                </a:solidFill>
                <a:latin typeface="+mn-ea"/>
              </a:rPr>
              <a:t>라는 의미를 가지고 있다</a:t>
            </a:r>
            <a:r>
              <a:rPr lang="en-US" altLang="ko-KR" sz="40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40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4876694" y="6098158"/>
            <a:ext cx="3855543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104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284088" y="4481244"/>
            <a:ext cx="6575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배려(配慮)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'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는 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나눌 배</a:t>
            </a:r>
            <a:r>
              <a:rPr lang="en-US" altLang="ko-KR" sz="1600" dirty="0">
                <a:solidFill>
                  <a:srgbClr val="FFFF00"/>
                </a:solidFill>
                <a:latin typeface="+mn-ea"/>
              </a:rPr>
              <a:t>(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配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)’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를 포함하는 한자어로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,</a:t>
            </a:r>
            <a:endParaRPr lang="en-US" altLang="ko-KR" sz="1600" b="0" i="0" dirty="0">
              <a:solidFill>
                <a:schemeClr val="bg1"/>
              </a:solidFill>
              <a:effectLst/>
              <a:latin typeface="+mn-ea"/>
            </a:endParaRPr>
          </a:p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도와주거나 보살펴 주려고 마음을 씀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이라는 의미를 가지고 있습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37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grpSp>
        <p:nvGrpSpPr>
          <p:cNvPr id="12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  <a:solidFill>
            <a:schemeClr val="bg2"/>
          </a:solidFill>
        </p:grpSpPr>
        <p:sp>
          <p:nvSpPr>
            <p:cNvPr id="13" name="모서리가 둥근 직사각형 12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rgbClr val="FEE9D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9838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38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2883084" y="404813"/>
            <a:ext cx="3377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단어 뜻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2507969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배려(配慮)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475656" y="2348880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도와주거나 보살펴 주려고 마음을 씀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다른 사람의 주장에 자기의 생각을 같이하여 따르는 것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남의 어려운 처지를 자기 일처럼 딱하고 가엾게 여김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792781" y="4365104"/>
            <a:ext cx="7558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배려(配慮)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도와주거나 보살펴 주려고 마음을 씀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을 뜻합니다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다른 사람의 주장에 자기의 생각을 같이하여 따르는 것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동조(同調)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en-US" altLang="ko-KR" sz="1600" spc="-100" dirty="0">
                <a:solidFill>
                  <a:schemeClr val="bg1"/>
                </a:solidFill>
                <a:latin typeface="+mn-ea"/>
              </a:rPr>
              <a:t>,</a:t>
            </a:r>
            <a:endParaRPr lang="en-US" altLang="ko-KR" sz="1600" spc="-1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남의 어려운 처지를 자기 일처럼 딱하고 가엾게 여김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동정(同情)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에 대한 설명입니다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4876694" y="6098158"/>
            <a:ext cx="3855543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104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2405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모서리가 둥근 직사각형 30"/>
          <p:cNvSpPr/>
          <p:nvPr/>
        </p:nvSpPr>
        <p:spPr>
          <a:xfrm>
            <a:off x="1475650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동생은 내년에 초등학교에 입학할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+mn-ea"/>
              </a:rPr>
              <a:t>예상</a:t>
            </a:r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이다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588127" y="404813"/>
            <a:ext cx="396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어색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한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문장 찾기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2507968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예상(豫想)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8269" y="3573016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비가 오는 것은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예상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 밖의 일이었다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나는 생일에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예상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보다 많은 선물을 받았다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661322" y="4440054"/>
            <a:ext cx="7821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예상(豫想)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은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어떤 일을 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직접 당하기 전에 미리 생각하여 둠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을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 뜻합니다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</a:p>
          <a:p>
            <a:pPr algn="ctr"/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동생이 내년에 초등학교에 입학하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는 상황은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앞으로 일어날 일을 미리 정해 둠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이라는 뜻의 </a:t>
            </a:r>
            <a:endParaRPr lang="en-US" altLang="ko-KR" sz="1600" spc="-1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예정(豫定)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이 더 잘 어울리는 표현입니다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3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5003331" y="6098158"/>
            <a:ext cx="3728906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9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92332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39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2588129" y="404813"/>
            <a:ext cx="396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적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절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한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문장 찾기</a:t>
            </a:r>
          </a:p>
        </p:txBody>
      </p:sp>
      <p:sp>
        <p:nvSpPr>
          <p:cNvPr id="15" name="TextBox 6"/>
          <p:cNvSpPr txBox="1"/>
          <p:nvPr/>
        </p:nvSpPr>
        <p:spPr>
          <a:xfrm>
            <a:off x="2507969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배려(配慮)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475656" y="2348880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나는 친구의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+mn-ea"/>
              </a:rPr>
              <a:t>배려</a:t>
            </a:r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하는 마음씨에 감동했다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지난번에 논의한 사안은 아직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배려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 중이다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우리는 앞으로의 문제에 대해 심각하게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배려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해야 한다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1495698" y="4365104"/>
            <a:ext cx="6152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배려(配慮)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도와주거나 보살펴 주려고 마음을 씀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을 뜻합니다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논의한 사안을 생각하고 있다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문제에 대해 생각해 보아야 한다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라는 </a:t>
            </a:r>
            <a:endParaRPr lang="en-US" altLang="ko-KR" sz="1600" spc="-1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의미로 쓰일 땐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고려(考慮)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가 잘 어울리는 표현입니다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4876694" y="6098158"/>
            <a:ext cx="3855543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104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4726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131840" y="990430"/>
            <a:ext cx="2376264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1116571" y="908720"/>
            <a:ext cx="69108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dirty="0" smtClean="0">
                <a:solidFill>
                  <a:srgbClr val="FFFF00"/>
                </a:solidFill>
                <a:latin typeface="Arial" panose="020B0604020202020204" pitchFamily="34" charset="0"/>
              </a:rPr>
              <a:t>해악(害惡)</a:t>
            </a:r>
            <a:r>
              <a:rPr lang="ko-KR" altLang="en-US" sz="4000" dirty="0">
                <a:solidFill>
                  <a:schemeClr val="bg1"/>
                </a:solidFill>
                <a:latin typeface="Arial" panose="020B0604020202020204" pitchFamily="34" charset="0"/>
              </a:rPr>
              <a:t>은</a:t>
            </a:r>
            <a:endParaRPr lang="en-US" altLang="ko-KR" sz="40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부정적인 의미를 가지고 있다</a:t>
            </a:r>
            <a:r>
              <a:rPr lang="en-US" altLang="ko-KR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US" altLang="ko-KR" sz="4000" spc="-100" dirty="0">
              <a:solidFill>
                <a:schemeClr val="bg1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4876694" y="6098158"/>
            <a:ext cx="3855543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109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768108" y="4481244"/>
            <a:ext cx="5607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해악(害惡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)’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은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 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해로움과 악함을 아울러 이르는 말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로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, </a:t>
            </a:r>
            <a:endParaRPr lang="en-US" altLang="ko-KR" sz="1600" b="0" i="0" dirty="0" smtClean="0">
              <a:solidFill>
                <a:schemeClr val="bg1"/>
              </a:solidFill>
              <a:effectLst/>
              <a:latin typeface="+mn-ea"/>
            </a:endParaRPr>
          </a:p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해롭다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’, 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악하다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와 같은 부정적인 의미를 가지고 있습니다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b="0" i="0" dirty="0">
              <a:solidFill>
                <a:srgbClr val="FFFF00"/>
              </a:solidFill>
              <a:effectLst/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40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grpSp>
        <p:nvGrpSpPr>
          <p:cNvPr id="12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rgbClr val="FEE9D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59148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모서리가 둥근 직사각형 29"/>
          <p:cNvSpPr/>
          <p:nvPr/>
        </p:nvSpPr>
        <p:spPr>
          <a:xfrm>
            <a:off x="1485038" y="3429000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예상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예견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735607" y="404813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다른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관계 찾기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2338065" y="905018"/>
            <a:ext cx="44678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해</a:t>
            </a:r>
            <a:r>
              <a:rPr lang="ko-KR" altLang="en-US" sz="6600" spc="-100" dirty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악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 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– 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위해</a:t>
            </a:r>
            <a:endParaRPr lang="en-US" altLang="ko-KR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63" y="2852936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배치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배정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85038" y="227687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음식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떡볶</a:t>
            </a:r>
            <a:r>
              <a:rPr lang="ko-KR" altLang="en-US" sz="1400" spc="-100" dirty="0">
                <a:solidFill>
                  <a:schemeClr val="bg1"/>
                </a:solidFill>
                <a:latin typeface="+mn-ea"/>
              </a:rPr>
              <a:t>이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444430" y="4440054"/>
            <a:ext cx="62552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해악(害惡)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'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과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위해(危害)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'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는 서로 뜻이 비슷한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유의 관계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</a:p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예상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예견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‘, 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배치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-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배정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역시 서로 뜻이 비슷한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유의 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관계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입니다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b="0" i="0" dirty="0">
              <a:solidFill>
                <a:schemeClr val="bg1"/>
              </a:solidFill>
              <a:effectLst/>
              <a:latin typeface="+mn-ea"/>
            </a:endParaRPr>
          </a:p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음식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-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떡볶이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는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 떡볶이가 음식에 포함되는 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상하 관계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입니다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41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876694" y="6098158"/>
            <a:ext cx="3855543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109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95497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884686" y="404813"/>
            <a:ext cx="3374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단어 뜻 찾기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2507969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해악(害惡)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해가 되는 나쁜 일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생명이나 신체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재산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명예 등에 손해를 입음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b="0" i="0" dirty="0" smtClean="0">
                <a:solidFill>
                  <a:srgbClr val="000000"/>
                </a:solidFill>
                <a:effectLst/>
                <a:latin typeface="+mn-ea"/>
              </a:rPr>
              <a:t>사람을 깔보거나 업신</a:t>
            </a:r>
            <a:r>
              <a:rPr lang="ko-KR" altLang="en-US" sz="1400" dirty="0" smtClean="0">
                <a:solidFill>
                  <a:srgbClr val="000000"/>
                </a:solidFill>
                <a:latin typeface="+mn-ea"/>
              </a:rPr>
              <a:t>여</a:t>
            </a:r>
            <a:r>
              <a:rPr lang="ko-KR" altLang="en-US" sz="1400" dirty="0">
                <a:solidFill>
                  <a:srgbClr val="000000"/>
                </a:solidFill>
                <a:latin typeface="+mn-ea"/>
              </a:rPr>
              <a:t>김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504492" y="4440054"/>
            <a:ext cx="6135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해악(害惡)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은 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해가 되는 나쁜 일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을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뜻합니다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</a:p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생명이나 신체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, 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재산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, 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명예 등에 손해를 입음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'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은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피해(被害)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'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,</a:t>
            </a:r>
            <a:endParaRPr lang="en-US" altLang="ko-KR" sz="1600" b="0" i="0" dirty="0">
              <a:solidFill>
                <a:schemeClr val="bg1"/>
              </a:solidFill>
              <a:effectLst/>
              <a:latin typeface="+mn-ea"/>
            </a:endParaRPr>
          </a:p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사람을 깔보거나 업신여김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'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은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무시(無視)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'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에 대한 설명입니다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42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876694" y="6098158"/>
            <a:ext cx="3855543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109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73875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203848" y="1092530"/>
            <a:ext cx="2160240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345787" y="1052736"/>
            <a:ext cx="83407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600" dirty="0" smtClean="0">
                <a:solidFill>
                  <a:srgbClr val="FFFF00"/>
                </a:solidFill>
                <a:latin typeface="Arial" panose="020B0604020202020204" pitchFamily="34" charset="0"/>
              </a:rPr>
              <a:t>동조(同調)</a:t>
            </a:r>
            <a:r>
              <a:rPr lang="ko-KR" altLang="en-US" sz="3600" dirty="0" smtClean="0">
                <a:solidFill>
                  <a:schemeClr val="bg1"/>
                </a:solidFill>
                <a:latin typeface="Arial" panose="020B0604020202020204" pitchFamily="34" charset="0"/>
              </a:rPr>
              <a:t>는</a:t>
            </a:r>
            <a:endParaRPr lang="en-US" altLang="ko-KR" sz="3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ko-KR" altLang="en-US" sz="3600" dirty="0" smtClean="0">
                <a:solidFill>
                  <a:schemeClr val="bg1"/>
                </a:solidFill>
                <a:latin typeface="Arial" panose="020B0604020202020204" pitchFamily="34" charset="0"/>
              </a:rPr>
              <a:t>다른 사람의 생각에 따르는 것을 말한다</a:t>
            </a:r>
            <a:r>
              <a:rPr lang="en-US" altLang="ko-KR" sz="3600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US" altLang="ko-KR" sz="3600" spc="-100" dirty="0">
              <a:solidFill>
                <a:schemeClr val="bg1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4876694" y="6098158"/>
            <a:ext cx="3855543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113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678968" y="4481244"/>
            <a:ext cx="778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동조(同調)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는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 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다른 사람의 주장에 자기의 생각을 같이 하여 따르는 것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을 뜻합니다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b="0" i="0" dirty="0" smtClean="0"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43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grpSp>
        <p:nvGrpSpPr>
          <p:cNvPr id="12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rgbClr val="FEE9D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99151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735607" y="404813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같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은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관계 찾기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2338063" y="905018"/>
            <a:ext cx="44678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동</a:t>
            </a:r>
            <a:r>
              <a:rPr lang="ko-KR" altLang="en-US" sz="6600" spc="-100" dirty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조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 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– 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가담</a:t>
            </a:r>
            <a:endParaRPr lang="en-US" altLang="ko-KR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혼동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오인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속박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자유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길다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짧다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478895" y="4440054"/>
            <a:ext cx="6186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동조(同調)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'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와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가담(加擔)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'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는 서로 뜻이 비슷한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유의 관계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.</a:t>
            </a:r>
          </a:p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혼동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오인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서로 뜻이 비슷한 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유의관계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입니다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b="0" i="0" dirty="0">
              <a:solidFill>
                <a:schemeClr val="bg1"/>
              </a:solidFill>
              <a:effectLst/>
              <a:latin typeface="+mn-ea"/>
            </a:endParaRPr>
          </a:p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속박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자유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‘, 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길다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-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짧다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는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서로 뜻이 반대되는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반의 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관계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44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876694" y="6098158"/>
            <a:ext cx="3855543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113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35339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모서리가 둥근 직사각형 29"/>
          <p:cNvSpPr/>
          <p:nvPr/>
        </p:nvSpPr>
        <p:spPr>
          <a:xfrm>
            <a:off x="1470945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친구와 나는 점수가 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98</a:t>
            </a:r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점으로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+mn-ea"/>
              </a:rPr>
              <a:t>동조</a:t>
            </a:r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했다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588132" y="404813"/>
            <a:ext cx="396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어색한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2507968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동조(同調)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85681" y="2924944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선생님은 이 일에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동조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한 사람들은 모두 나오라고 하</a:t>
            </a:r>
            <a:r>
              <a:rPr lang="ko-KR" altLang="en-US" sz="1400" spc="-100" dirty="0">
                <a:solidFill>
                  <a:schemeClr val="tx1"/>
                </a:solidFill>
                <a:latin typeface="+mn-ea"/>
              </a:rPr>
              <a:t>셨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b="0" i="0" dirty="0" smtClean="0">
                <a:solidFill>
                  <a:srgbClr val="000000"/>
                </a:solidFill>
                <a:effectLst/>
                <a:latin typeface="+mn-ea"/>
              </a:rPr>
              <a:t>시민들 모두 시민 대표의 말에 </a:t>
            </a:r>
            <a:r>
              <a:rPr lang="ko-KR" altLang="en-US" sz="1400" b="0" i="0" dirty="0" smtClean="0">
                <a:solidFill>
                  <a:srgbClr val="FF0000"/>
                </a:solidFill>
                <a:effectLst/>
                <a:latin typeface="+mn-ea"/>
              </a:rPr>
              <a:t>동조</a:t>
            </a:r>
            <a:r>
              <a:rPr lang="ko-KR" altLang="en-US" sz="1400" b="0" i="0" dirty="0" smtClean="0">
                <a:solidFill>
                  <a:srgbClr val="000000"/>
                </a:solidFill>
                <a:effectLst/>
                <a:latin typeface="+mn-ea"/>
              </a:rPr>
              <a:t>했다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958222" y="4440054"/>
            <a:ext cx="72058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동조(同調)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는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다른 사람의 주장에 자기의 생각을 같이 하여 따</a:t>
            </a:r>
            <a:r>
              <a:rPr lang="ko-KR" altLang="en-US" sz="1600" spc="-100" dirty="0">
                <a:solidFill>
                  <a:srgbClr val="FFFF00"/>
                </a:solidFill>
                <a:latin typeface="+mn-ea"/>
              </a:rPr>
              <a:t>름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을 뜻합니다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 algn="ctr"/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친구와 내 점수가 같다는 것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을 표현할 때는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동등(同等)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이 더 어울리는 표현입니다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45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876694" y="6098158"/>
            <a:ext cx="3855543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113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17333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074637" y="404813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빈칸 채우기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2507972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상상(想像)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4876694" y="6098158"/>
            <a:ext cx="3855543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116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2349500"/>
            <a:ext cx="6192688" cy="171933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상상(想像)은 </a:t>
            </a:r>
            <a:r>
              <a:rPr lang="en-US" altLang="ko-KR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‘</a:t>
            </a:r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실제로</a:t>
            </a:r>
            <a:r>
              <a:rPr lang="ko-KR" altLang="en-US" sz="2000" spc="-100" dirty="0" smtClean="0">
                <a:solidFill>
                  <a:srgbClr val="FF0000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r>
              <a:rPr lang="en-US" altLang="ko-KR" sz="2000" spc="-100" dirty="0" smtClean="0">
                <a:solidFill>
                  <a:srgbClr val="FF0000"/>
                </a:solidFill>
                <a:latin typeface="Sandoll 고딕Neo1 05 Medium" pitchFamily="34" charset="-127"/>
                <a:ea typeface="Sandoll 고딕Neo1 05 Medium" pitchFamily="34" charset="-127"/>
              </a:rPr>
              <a:t>__________</a:t>
            </a:r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현상이나 사물을 마음속으로 그려 봄</a:t>
            </a:r>
            <a:r>
              <a:rPr lang="en-US" altLang="ko-KR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'</a:t>
            </a:r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을 의미한다</a:t>
            </a:r>
            <a:r>
              <a:rPr lang="en-US" altLang="ko-KR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  <a:endParaRPr lang="en-US" altLang="ko-KR" sz="2000" spc="-100" dirty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449729" y="4440054"/>
            <a:ext cx="8244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상상(想像)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은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실제로 경험하지 않은 현상이나 사물을 마음 속으로 그려 봄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을 뜻합니다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46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3275856" y="3201686"/>
            <a:ext cx="1224136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일어난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850501" y="3201686"/>
            <a:ext cx="1224136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경험하지 </a:t>
            </a:r>
            <a:endParaRPr lang="en-US" altLang="ko-KR" sz="1400" spc="-1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않은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68001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읽어 본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12017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지나침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475449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588127" y="404813"/>
            <a:ext cx="396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어색한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동생이 그러리라고는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상상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도 못했다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이 이야기의 결말은 독자들의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상상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에 맡길 것이다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결국 우리 모두의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+mn-ea"/>
              </a:rPr>
              <a:t>상상</a:t>
            </a:r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이 빗나갔다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358957" y="4440054"/>
            <a:ext cx="8426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상상(想像)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은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실제로 경험하지 않은 현상이나 사물을 마음속으로 그려 봄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’ 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이라는 뜻입니다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세 번째 문장에서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미리 생각해 본 상황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을 표현할 때는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예상(豫想)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이 더 잘 어울리는 표현입니다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47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2507972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상상(想像)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4876694" y="6098158"/>
            <a:ext cx="3855543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116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40053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3121921" y="1068535"/>
            <a:ext cx="2396001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</a:p>
        </p:txBody>
      </p:sp>
      <p:grpSp>
        <p:nvGrpSpPr>
          <p:cNvPr id="2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rgbClr val="FEE9D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  <p:sp>
        <p:nvSpPr>
          <p:cNvPr id="33" name="TextBox 6"/>
          <p:cNvSpPr txBox="1"/>
          <p:nvPr/>
        </p:nvSpPr>
        <p:spPr>
          <a:xfrm>
            <a:off x="485789" y="4481244"/>
            <a:ext cx="8172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상상(想像)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은 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실제로 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경험하지 않은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현상이나 사물을 마음속으로 그려 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봄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을 말합니다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48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4" name="TextBox 6"/>
          <p:cNvSpPr txBox="1"/>
          <p:nvPr/>
        </p:nvSpPr>
        <p:spPr>
          <a:xfrm>
            <a:off x="1426747" y="982816"/>
            <a:ext cx="62905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b="0" i="0" dirty="0" smtClean="0">
                <a:solidFill>
                  <a:srgbClr val="FFFF00"/>
                </a:solidFill>
                <a:effectLst/>
                <a:latin typeface="+mn-ea"/>
              </a:rPr>
              <a:t>상상(想像)</a:t>
            </a:r>
            <a:r>
              <a:rPr lang="ko-KR" altLang="en-US" sz="4000" dirty="0" smtClean="0">
                <a:solidFill>
                  <a:schemeClr val="bg1"/>
                </a:solidFill>
                <a:latin typeface="+mn-ea"/>
              </a:rPr>
              <a:t>은</a:t>
            </a:r>
            <a:endParaRPr lang="en-US" altLang="ko-KR" sz="40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ko-KR" altLang="en-US" sz="4000" spc="-100" dirty="0" smtClean="0">
                <a:solidFill>
                  <a:schemeClr val="bg1"/>
                </a:solidFill>
                <a:latin typeface="+mn-ea"/>
              </a:rPr>
              <a:t>실제로 경험한 일을 말한다</a:t>
            </a:r>
            <a:r>
              <a:rPr lang="en-US" altLang="ko-KR" sz="40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40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4876694" y="6098158"/>
            <a:ext cx="3855543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116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9411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모서리가 둥근 직사각형 9"/>
          <p:cNvSpPr/>
          <p:nvPr/>
        </p:nvSpPr>
        <p:spPr>
          <a:xfrm>
            <a:off x="1475658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이 </a:t>
            </a:r>
            <a:r>
              <a:rPr lang="ko-KR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휴</a:t>
            </a:r>
            <a:r>
              <a:rPr lang="ko-KR" altLang="en-US" sz="14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대폰은 배터리 </a:t>
            </a:r>
            <a:r>
              <a:rPr lang="ko-KR" altLang="en-US" sz="14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약속 </a:t>
            </a:r>
            <a:r>
              <a:rPr lang="ko-KR" altLang="en-US" sz="14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시간이 너무 짧다</a:t>
            </a:r>
            <a:r>
              <a:rPr lang="en-US" altLang="ko-KR" sz="14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altLang="ko-KR" sz="1400" spc="-100" dirty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pic>
        <p:nvPicPr>
          <p:cNvPr id="4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5" name="TextBox 6"/>
          <p:cNvSpPr txBox="1"/>
          <p:nvPr/>
        </p:nvSpPr>
        <p:spPr>
          <a:xfrm>
            <a:off x="2588122" y="404813"/>
            <a:ext cx="396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어색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한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문장 찾기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07969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약속(約束)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15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475656" y="3573016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나는 동생과 편의점 앞에서 만나기로 </a:t>
            </a:r>
            <a:r>
              <a:rPr lang="ko-KR" altLang="en-US" sz="1400" spc="-100" dirty="0" smtClean="0">
                <a:solidFill>
                  <a:srgbClr val="D90110"/>
                </a:solidFill>
                <a:latin typeface="+mn-ea"/>
              </a:rPr>
              <a:t>약속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친구가 자꾸 </a:t>
            </a:r>
            <a:r>
              <a:rPr lang="ko-KR" altLang="en-US" sz="14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약속</a:t>
            </a:r>
            <a:r>
              <a:rPr lang="ko-KR" altLang="en-US" sz="1400" b="0" i="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sz="1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시간에 늦는다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1013977" y="4337809"/>
            <a:ext cx="7116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약속(約束)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은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다른 사람과 어떤 일을 어떻게 하기로 미리 정함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을 뜻합니다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.</a:t>
            </a:r>
          </a:p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휴대폰의 배터리를 계속해서 사용할 수 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있</a:t>
            </a:r>
            <a:r>
              <a:rPr lang="ko-KR" altLang="en-US" sz="1600" dirty="0">
                <a:solidFill>
                  <a:srgbClr val="FFFF00"/>
                </a:solidFill>
                <a:latin typeface="+mn-ea"/>
              </a:rPr>
              <a:t>음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을 의미하는 어휘로는</a:t>
            </a:r>
            <a:endParaRPr lang="en-US" altLang="ko-KR" sz="16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지속(持續)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이 더 잘 어울리는 표현입니다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b="0" i="0" dirty="0"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9B69D51B-1FEA-AAB2-1707-4486CCC2593A}"/>
              </a:ext>
            </a:extLst>
          </p:cNvPr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4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87184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275856" y="1052800"/>
            <a:ext cx="2221473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1142113" y="1004535"/>
            <a:ext cx="70038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600" dirty="0" smtClean="0">
                <a:solidFill>
                  <a:srgbClr val="FFFF00"/>
                </a:solidFill>
                <a:latin typeface="+mn-ea"/>
              </a:rPr>
              <a:t>피해(被害</a:t>
            </a:r>
            <a:r>
              <a:rPr lang="en-US" altLang="ko-KR" sz="3600" dirty="0" smtClean="0">
                <a:solidFill>
                  <a:srgbClr val="FFFF00"/>
                </a:solidFill>
                <a:latin typeface="+mn-ea"/>
              </a:rPr>
              <a:t>)</a:t>
            </a:r>
            <a:r>
              <a:rPr lang="ko-KR" altLang="en-US" sz="3600" b="0" i="0" dirty="0" smtClean="0">
                <a:solidFill>
                  <a:schemeClr val="bg1"/>
                </a:solidFill>
                <a:effectLst/>
                <a:latin typeface="+mn-ea"/>
              </a:rPr>
              <a:t>는</a:t>
            </a:r>
          </a:p>
          <a:p>
            <a:pPr algn="ctr"/>
            <a:r>
              <a:rPr lang="ko-KR" altLang="en-US" sz="3600" spc="-100" dirty="0" smtClean="0">
                <a:solidFill>
                  <a:schemeClr val="bg1"/>
                </a:solidFill>
                <a:latin typeface="+mn-ea"/>
              </a:rPr>
              <a:t>해롭다는 의미의 한자가 들어간다</a:t>
            </a:r>
            <a:r>
              <a:rPr lang="en-US" altLang="ko-KR" sz="36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3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4876694" y="6098158"/>
            <a:ext cx="3855543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118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2245090" y="4481244"/>
            <a:ext cx="4653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피해(被害)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는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해로울 해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(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害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)’ 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한자를 사용합니다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49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grpSp>
        <p:nvGrpSpPr>
          <p:cNvPr id="12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rgbClr val="FEE9DB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62163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5" name="TextBox 6"/>
          <p:cNvSpPr txBox="1"/>
          <p:nvPr/>
        </p:nvSpPr>
        <p:spPr>
          <a:xfrm>
            <a:off x="2588122" y="404813"/>
            <a:ext cx="396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어색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한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문장 찾기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07966" y="905018"/>
            <a:ext cx="41280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피해(被害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475656" y="3573016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이번 사건으로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피해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를 입은 사람들이 많다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올해에는 농작물 수확에 큰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피해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가 없었다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피해자에게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+mn-ea"/>
              </a:rPr>
              <a:t>피해</a:t>
            </a:r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 보상을 요구했다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1223169" y="4221087"/>
            <a:ext cx="7021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피해(被害)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는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생명이나 신체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재산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, 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명예 등에 손해를 입음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을 뜻합니다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피해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의 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반의어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는 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가해(加害)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로 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손해를 끼침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을 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뜻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합니다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 </a:t>
            </a:r>
          </a:p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그렇다면 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피해 보상을 요구해야 할 대상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으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로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가해자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를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사용해야 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합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b="0" i="0" dirty="0">
              <a:solidFill>
                <a:schemeClr val="bg1"/>
              </a:solidFill>
              <a:effectLst/>
              <a:latin typeface="+mn-ea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9B69D51B-1FEA-AAB2-1707-4486CCC2593A}"/>
              </a:ext>
            </a:extLst>
          </p:cNvPr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50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4876694" y="6098158"/>
            <a:ext cx="3855543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118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31603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모서리가 둥근 직사각형 30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지배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피지배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735607" y="404813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다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른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관계 찾기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2285159" y="905018"/>
            <a:ext cx="45736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피</a:t>
            </a:r>
            <a:r>
              <a:rPr lang="ko-KR" altLang="en-US" sz="6600" spc="-100" dirty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해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 </a:t>
            </a:r>
            <a:r>
              <a:rPr lang="en-US" altLang="ko-KR" sz="6600" spc="-100" dirty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- 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타</a:t>
            </a:r>
            <a:r>
              <a:rPr lang="ko-KR" altLang="en-US" sz="6600" spc="-100" dirty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격</a:t>
            </a:r>
            <a:endParaRPr lang="en-US" altLang="ko-KR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709" y="3573016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방해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훼방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방법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수단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441229" y="4440054"/>
            <a:ext cx="6261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피해(被害)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와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타격(打擊)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은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서로 뜻이 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비슷한 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유의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관계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</a:p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방법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수단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’, 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방해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훼방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 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역시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서로 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뜻이 비슷한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유의 관계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입니다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b="0" i="0" dirty="0">
              <a:solidFill>
                <a:schemeClr val="bg1"/>
              </a:solidFill>
              <a:effectLst/>
              <a:latin typeface="+mn-ea"/>
            </a:endParaRPr>
          </a:p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그러나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지배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피지배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는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 서로 뜻이 반대인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 반의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관계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51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876694" y="6098158"/>
            <a:ext cx="3855543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118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95621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모서리가 둥근 직사각형 29"/>
          <p:cNvSpPr/>
          <p:nvPr/>
        </p:nvSpPr>
        <p:spPr>
          <a:xfrm>
            <a:off x="1475665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지난 일을 돌이켜 생각해 내는 것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884686" y="404813"/>
            <a:ext cx="3374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단어 뜻 찾기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2507968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상기(想起)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0" y="2924944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실제로 경험하지 않은 현상이나 사물을 마음속으로 그려 봄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구별하지 못하고 뒤섞어서 생각함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322464" y="4440054"/>
            <a:ext cx="6499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상기(想起)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는 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지난 일을 돌이켜 생각해 내는 것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을 뜻합니다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실제로 경험하지 않은 현상이나 사물을 마음속으로 그려 봄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상상(想像)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,</a:t>
            </a: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구별하지 못하고 뒤섞어서 생각함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혼동(混同)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에 대한 설명입니다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52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876694" y="6098158"/>
            <a:ext cx="3855543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119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45406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902318" y="404813"/>
            <a:ext cx="3339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같은 관계 찾기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2554474" y="905018"/>
            <a:ext cx="40350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상기</a:t>
            </a:r>
            <a:r>
              <a:rPr lang="en-US" altLang="ko-KR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-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기억</a:t>
            </a:r>
            <a:endParaRPr lang="en-US" altLang="ko-KR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시선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이목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색깔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파란색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자다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깨다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478897" y="4440054"/>
            <a:ext cx="61863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상기(想起)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와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기억(記憶)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'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는 서로 뜻이 비슷한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유의 관계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</a:p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시선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-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이목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역시 서로 뜻이 비슷한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유의 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관계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색깔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파란색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은 파란색이 색깔에 포함되는 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상하 관계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이며</a:t>
            </a:r>
            <a:endParaRPr lang="en-US" altLang="ko-KR" sz="16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자다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깨다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는 서로 뜻이 반대되는 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반의 관계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53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4876694" y="6098158"/>
            <a:ext cx="3855543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119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11917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모서리가 둥근 직사각형 29"/>
          <p:cNvSpPr/>
          <p:nvPr/>
        </p:nvSpPr>
        <p:spPr>
          <a:xfrm>
            <a:off x="1475665" y="2338840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나는 선생님의 말을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+mn-ea"/>
              </a:rPr>
              <a:t>상기</a:t>
            </a:r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해 보았다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1613509" y="404813"/>
            <a:ext cx="5917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단어가 적절하게 쓰인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65" y="2924944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동생은 날씨가 추워 볼이 발갛게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상기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되었다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아빠는 안내문의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상기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 내용을 다시 확인했다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137769" y="4223990"/>
            <a:ext cx="68643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상기(想起)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는 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지난 일을 돌이켜 생각해 냄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이라는 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뜻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b="0" i="0" dirty="0">
              <a:solidFill>
                <a:schemeClr val="bg1"/>
              </a:solidFill>
              <a:effectLst/>
              <a:latin typeface="+mn-ea"/>
            </a:endParaRPr>
          </a:p>
          <a:p>
            <a:pPr algn="ctr"/>
            <a:r>
              <a:rPr lang="ko-KR" altLang="en-US" sz="1600" spc="-100" dirty="0">
                <a:solidFill>
                  <a:schemeClr val="bg1"/>
                </a:solidFill>
                <a:latin typeface="+mn-ea"/>
              </a:rPr>
              <a:t>두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 번째 문장의 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상기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얼굴이 빨개짐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을 의미하는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상기(上氣)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세 번째 문장의 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상기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어떤 사실을 알리기 위하여 본문 위나 앞쪽에 적는 일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, </a:t>
            </a:r>
          </a:p>
          <a:p>
            <a:pPr algn="ctr"/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또는 그런 기록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을 의미하는</a:t>
            </a:r>
            <a:r>
              <a:rPr lang="en-US" altLang="ko-KR" sz="1600" spc="-100" dirty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상기(上記)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54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4876694" y="6098158"/>
            <a:ext cx="3855543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119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590794" y="881425"/>
            <a:ext cx="79624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chemeClr val="bg1"/>
                </a:solidFill>
                <a:latin typeface="+mn-ea"/>
              </a:rPr>
              <a:t>시험을 치르는 동안</a:t>
            </a:r>
            <a:endParaRPr lang="en-US" altLang="ko-KR" sz="4000" spc="-1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ko-KR" altLang="en-US" sz="4000" spc="-100" dirty="0" smtClean="0">
                <a:solidFill>
                  <a:schemeClr val="bg1"/>
                </a:solidFill>
                <a:latin typeface="+mn-ea"/>
              </a:rPr>
              <a:t>공부했던 내용을 </a:t>
            </a:r>
            <a:r>
              <a:rPr lang="ko-KR" altLang="en-US" sz="4000" spc="-100" dirty="0" smtClean="0">
                <a:solidFill>
                  <a:srgbClr val="FFFF00"/>
                </a:solidFill>
                <a:latin typeface="+mn-ea"/>
              </a:rPr>
              <a:t>상기</a:t>
            </a:r>
            <a:r>
              <a:rPr lang="ko-KR" altLang="en-US" sz="4000" dirty="0" smtClean="0">
                <a:solidFill>
                  <a:srgbClr val="FFFF00"/>
                </a:solidFill>
                <a:latin typeface="+mn-ea"/>
              </a:rPr>
              <a:t>(</a:t>
            </a:r>
            <a:r>
              <a:rPr lang="ko-KR" altLang="en-US" sz="4000" dirty="0">
                <a:solidFill>
                  <a:srgbClr val="FFFF00"/>
                </a:solidFill>
                <a:latin typeface="+mn-ea"/>
              </a:rPr>
              <a:t>想起</a:t>
            </a:r>
            <a:r>
              <a:rPr lang="ko-KR" altLang="en-US" sz="4000" dirty="0" smtClean="0">
                <a:solidFill>
                  <a:srgbClr val="FFFF00"/>
                </a:solidFill>
                <a:latin typeface="+mn-ea"/>
              </a:rPr>
              <a:t>)</a:t>
            </a:r>
            <a:r>
              <a:rPr lang="ko-KR" altLang="en-US" sz="4000" spc="-100" dirty="0" smtClean="0">
                <a:solidFill>
                  <a:schemeClr val="bg1"/>
                </a:solidFill>
                <a:latin typeface="+mn-ea"/>
              </a:rPr>
              <a:t>시켰다</a:t>
            </a:r>
            <a:r>
              <a:rPr lang="en-US" altLang="ko-KR" sz="40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4000" spc="-1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466260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588132" y="404813"/>
            <a:ext cx="3967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쓰임이 같은 문장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4902341" y="6098158"/>
            <a:ext cx="3829896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120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이곳은 가장 </a:t>
            </a:r>
            <a:r>
              <a:rPr lang="ko-KR" altLang="en-US" sz="1400" spc="-100" dirty="0" smtClean="0">
                <a:solidFill>
                  <a:srgbClr val="FFFF00"/>
                </a:solidFill>
                <a:latin typeface="+mn-ea"/>
              </a:rPr>
              <a:t>이상</a:t>
            </a:r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적인 독서 공간이라고 할 수 있다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b="0" i="0" dirty="0" smtClean="0">
                <a:solidFill>
                  <a:srgbClr val="000000"/>
                </a:solidFill>
                <a:effectLst/>
                <a:latin typeface="+mn-ea"/>
              </a:rPr>
              <a:t>길가에 </a:t>
            </a:r>
            <a:r>
              <a:rPr lang="ko-KR" altLang="en-US" sz="1400" b="0" i="0" dirty="0" smtClean="0">
                <a:solidFill>
                  <a:srgbClr val="FF0000"/>
                </a:solidFill>
                <a:effectLst/>
                <a:latin typeface="+mn-ea"/>
              </a:rPr>
              <a:t>이상</a:t>
            </a:r>
            <a:r>
              <a:rPr lang="ko-KR" altLang="en-US" sz="1400" b="0" i="0" dirty="0" smtClean="0">
                <a:solidFill>
                  <a:srgbClr val="000000"/>
                </a:solidFill>
                <a:effectLst/>
                <a:latin typeface="+mn-ea"/>
              </a:rPr>
              <a:t>한 인형이 놓여 있다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이 사탕은 하루에 한 개 </a:t>
            </a:r>
            <a:r>
              <a:rPr lang="ko-KR" altLang="en-US" sz="1400" spc="-100" dirty="0" smtClean="0">
                <a:solidFill>
                  <a:srgbClr val="FF0000"/>
                </a:solidFill>
                <a:latin typeface="+mn-ea"/>
              </a:rPr>
              <a:t>이상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 먹으면 안 된다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316956" y="4440054"/>
            <a:ext cx="65101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이상(</a:t>
            </a:r>
            <a:r>
              <a:rPr lang="ko-KR" altLang="en-US" sz="1600" spc="-100" dirty="0" err="1" smtClean="0">
                <a:solidFill>
                  <a:srgbClr val="FFFF00"/>
                </a:solidFill>
                <a:latin typeface="+mn-ea"/>
              </a:rPr>
              <a:t>理想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생각할 수 있는 가장 완전한 상태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를 뜻합니다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두 번째 문장의 이상은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정상적인 상태와 다름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을 뜻하는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이상</a:t>
            </a:r>
            <a:r>
              <a:rPr lang="ko-KR" altLang="en-US" sz="1600" spc="-100" dirty="0">
                <a:solidFill>
                  <a:srgbClr val="FFFF00"/>
                </a:solidFill>
                <a:latin typeface="+mn-ea"/>
              </a:rPr>
              <a:t>(異常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)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입니다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 algn="ctr"/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세 번째 문장의 이상은 </a:t>
            </a:r>
            <a:r>
              <a:rPr lang="ko-KR" altLang="en-US" sz="1600" dirty="0">
                <a:solidFill>
                  <a:srgbClr val="FFFF00"/>
                </a:solidFill>
                <a:latin typeface="+mn-ea"/>
              </a:rPr>
              <a:t> 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수량이나</a:t>
            </a:r>
            <a:r>
              <a:rPr lang="ko-KR" altLang="en-US" sz="1600" dirty="0">
                <a:solidFill>
                  <a:srgbClr val="FFFF00"/>
                </a:solidFill>
                <a:latin typeface="+mn-ea"/>
              </a:rPr>
              <a:t> 정도가 일정한 기준보다 </a:t>
            </a:r>
            <a:endParaRPr lang="en-US" altLang="ko-KR" sz="1600" dirty="0" smtClean="0">
              <a:solidFill>
                <a:srgbClr val="FFFF00"/>
              </a:solidFill>
              <a:latin typeface="+mn-ea"/>
            </a:endParaRPr>
          </a:p>
          <a:p>
            <a:pPr algn="ctr"/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더</a:t>
            </a:r>
            <a:r>
              <a:rPr lang="ko-KR" altLang="en-US" sz="1600" dirty="0">
                <a:solidFill>
                  <a:srgbClr val="FFFF00"/>
                </a:solidFill>
                <a:latin typeface="+mn-ea"/>
              </a:rPr>
              <a:t> 많거나 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나음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을 뜻하는 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이상(以上)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입니다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55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1666404" y="881425"/>
            <a:ext cx="58112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chemeClr val="bg1"/>
                </a:solidFill>
                <a:latin typeface="+mn-ea"/>
              </a:rPr>
              <a:t>지금부터는 </a:t>
            </a:r>
            <a:r>
              <a:rPr lang="ko-KR" altLang="en-US" sz="4000" spc="-100" dirty="0" smtClean="0">
                <a:solidFill>
                  <a:srgbClr val="FFFF00"/>
                </a:solidFill>
                <a:latin typeface="+mn-ea"/>
              </a:rPr>
              <a:t>이상(</a:t>
            </a:r>
            <a:r>
              <a:rPr lang="ko-KR" altLang="en-US" sz="4000" spc="-100" dirty="0" err="1">
                <a:solidFill>
                  <a:srgbClr val="FFFF00"/>
                </a:solidFill>
                <a:latin typeface="+mn-ea"/>
              </a:rPr>
              <a:t>理想</a:t>
            </a:r>
            <a:r>
              <a:rPr lang="ko-KR" altLang="en-US" sz="4000" spc="-100" dirty="0" smtClean="0">
                <a:solidFill>
                  <a:srgbClr val="FFFF00"/>
                </a:solidFill>
                <a:latin typeface="+mn-ea"/>
              </a:rPr>
              <a:t>)</a:t>
            </a:r>
            <a:r>
              <a:rPr lang="ko-KR" altLang="en-US" sz="4000" spc="-100" dirty="0" smtClean="0">
                <a:solidFill>
                  <a:schemeClr val="bg1"/>
                </a:solidFill>
                <a:latin typeface="+mn-ea"/>
              </a:rPr>
              <a:t>을 </a:t>
            </a:r>
            <a:endParaRPr lang="en-US" altLang="ko-KR" sz="4000" spc="-100" dirty="0" smtClean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ko-KR" altLang="en-US" sz="4000" spc="-100" dirty="0" smtClean="0">
                <a:solidFill>
                  <a:schemeClr val="bg1"/>
                </a:solidFill>
                <a:latin typeface="+mn-ea"/>
              </a:rPr>
              <a:t>실현할 시간이다</a:t>
            </a:r>
            <a:r>
              <a:rPr lang="en-US" altLang="ko-KR" sz="40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4000" spc="-1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277121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403648" y="1010226"/>
            <a:ext cx="2415655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788644" y="924507"/>
            <a:ext cx="75664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mtClean="0">
                <a:solidFill>
                  <a:srgbClr val="FFFF00"/>
                </a:solidFill>
                <a:latin typeface="Arial" panose="020B0604020202020204" pitchFamily="34" charset="0"/>
              </a:rPr>
              <a:t>이상(理想)</a:t>
            </a:r>
            <a:r>
              <a:rPr lang="ko-KR" altLang="en-US" sz="4000" b="0" i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은</a:t>
            </a:r>
            <a:r>
              <a:rPr lang="en-US" altLang="ko-KR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 ‘</a:t>
            </a:r>
            <a:r>
              <a:rPr lang="ko-KR" altLang="en-US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다스리다</a:t>
            </a:r>
            <a:r>
              <a:rPr lang="en-US" altLang="ko-KR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’</a:t>
            </a:r>
            <a:r>
              <a:rPr lang="ko-KR" altLang="en-US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라</a:t>
            </a:r>
            <a:r>
              <a:rPr lang="ko-KR" altLang="en-US" sz="4000" dirty="0">
                <a:solidFill>
                  <a:schemeClr val="bg1"/>
                </a:solidFill>
                <a:latin typeface="Arial" panose="020B0604020202020204" pitchFamily="34" charset="0"/>
              </a:rPr>
              <a:t>는</a:t>
            </a:r>
            <a:endParaRPr lang="en-US" altLang="ko-KR" sz="4000" b="0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뜻을 가진 한자를 포함하고 있다</a:t>
            </a:r>
            <a:r>
              <a:rPr lang="en-US" altLang="ko-KR" sz="4000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US" altLang="ko-KR" sz="4000" spc="-100" dirty="0">
              <a:solidFill>
                <a:schemeClr val="bg1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grpSp>
        <p:nvGrpSpPr>
          <p:cNvPr id="2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rgbClr val="D9011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  <p:sp>
        <p:nvSpPr>
          <p:cNvPr id="33" name="TextBox 6"/>
          <p:cNvSpPr txBox="1"/>
          <p:nvPr/>
        </p:nvSpPr>
        <p:spPr>
          <a:xfrm>
            <a:off x="1619924" y="4481244"/>
            <a:ext cx="59041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smtClean="0">
                <a:solidFill>
                  <a:srgbClr val="FFFF00"/>
                </a:solidFill>
                <a:effectLst/>
                <a:latin typeface="+mn-ea"/>
              </a:rPr>
              <a:t>이상(理想)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은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다스릴 리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(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理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)’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라는 한자어를 포함하고 있습니다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56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4902341" y="6098158"/>
            <a:ext cx="3829896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120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</p:spTree>
    <p:extLst>
      <p:ext uri="{BB962C8B-B14F-4D97-AF65-F5344CB8AC3E}">
        <p14:creationId xmlns:p14="http://schemas.microsoft.com/office/powerpoint/2010/main" val="6879944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57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3074637" y="404813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빈칸 채우기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2507972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이상(理想)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475656" y="2349500"/>
            <a:ext cx="6192688" cy="171933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1200" spc="-100" dirty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  <a:p>
            <a:pPr algn="ctr"/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생각할 수 있는 가장 </a:t>
            </a:r>
            <a:r>
              <a:rPr lang="en-US" altLang="ko-KR" sz="2000" spc="-100" dirty="0" smtClean="0">
                <a:solidFill>
                  <a:srgbClr val="FF0000"/>
                </a:solidFill>
                <a:latin typeface="Sandoll 고딕Neo1 05 Medium" pitchFamily="34" charset="-127"/>
                <a:ea typeface="Sandoll 고딕Neo1 05 Medium" pitchFamily="34" charset="-127"/>
              </a:rPr>
              <a:t>________</a:t>
            </a:r>
            <a:r>
              <a:rPr lang="en-US" altLang="ko-KR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r>
              <a:rPr lang="ko-KR" altLang="en-US" sz="20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상태</a:t>
            </a:r>
            <a:endParaRPr lang="en-US" altLang="ko-KR" sz="2000" spc="-100" dirty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1941326" y="4440054"/>
            <a:ext cx="5261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smtClean="0">
                <a:solidFill>
                  <a:srgbClr val="FFFF00"/>
                </a:solidFill>
                <a:latin typeface="+mn-ea"/>
              </a:rPr>
              <a:t>이상(理想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)’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은 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spc="-100" dirty="0" smtClean="0">
                <a:solidFill>
                  <a:srgbClr val="FFFF00"/>
                </a:solidFill>
                <a:latin typeface="+mn-ea"/>
              </a:rPr>
              <a:t>생각할 수 있는 가장 완전한 상태</a:t>
            </a:r>
            <a:r>
              <a:rPr lang="en-US" altLang="ko-KR" sz="1600" spc="-1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spc="-100" dirty="0" smtClean="0">
                <a:solidFill>
                  <a:schemeClr val="bg1"/>
                </a:solidFill>
                <a:latin typeface="+mn-ea"/>
              </a:rPr>
              <a:t>를 뜻합니다</a:t>
            </a:r>
            <a:r>
              <a:rPr lang="en-US" altLang="ko-KR" sz="16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799692" y="3201686"/>
            <a:ext cx="1224136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완전한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323985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높은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68001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편안한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612017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불안</a:t>
            </a:r>
            <a:r>
              <a:rPr lang="ko-KR" altLang="en-US" sz="1400" spc="-100" dirty="0">
                <a:solidFill>
                  <a:schemeClr val="bg1"/>
                </a:solidFill>
                <a:latin typeface="+mn-ea"/>
              </a:rPr>
              <a:t>한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4902341" y="6098158"/>
            <a:ext cx="3829896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120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</a:p>
        </p:txBody>
      </p:sp>
    </p:spTree>
    <p:extLst>
      <p:ext uri="{BB962C8B-B14F-4D97-AF65-F5344CB8AC3E}">
        <p14:creationId xmlns:p14="http://schemas.microsoft.com/office/powerpoint/2010/main" val="42730155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735616" y="404813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바른 문장 찾기</a:t>
            </a:r>
            <a:endParaRPr lang="ko-KR" altLang="en-US" sz="2400" spc="-100" dirty="0">
              <a:solidFill>
                <a:schemeClr val="bg1">
                  <a:lumMod val="95000"/>
                </a:schemeClr>
              </a:solidFill>
              <a:latin typeface="Sandoll 고딕Neo1 07 Bold" pitchFamily="34" charset="-127"/>
              <a:ea typeface="Sandoll 고딕Neo1 07 Bold" pitchFamily="34" charset="-127"/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4876694" y="6098158"/>
            <a:ext cx="3855543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127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위기 상황일수록 우리가 </a:t>
            </a:r>
            <a:r>
              <a:rPr lang="ko-KR" altLang="en-US" sz="1400" dirty="0" smtClean="0">
                <a:solidFill>
                  <a:srgbClr val="FFFF00"/>
                </a:solidFill>
                <a:latin typeface="Arial" panose="020B0604020202020204" pitchFamily="34" charset="0"/>
              </a:rPr>
              <a:t>결속</a:t>
            </a:r>
            <a:r>
              <a:rPr lang="ko-KR" altLang="en-US" sz="1400" dirty="0" smtClean="0">
                <a:solidFill>
                  <a:schemeClr val="bg1"/>
                </a:solidFill>
                <a:latin typeface="Arial" panose="020B0604020202020204" pitchFamily="34" charset="0"/>
              </a:rPr>
              <a:t>을 다져야 한다</a:t>
            </a:r>
            <a:r>
              <a:rPr lang="en-US" altLang="ko-KR" sz="14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altLang="ko-KR" sz="1400" spc="-100" dirty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ea typeface="+mj-ea"/>
              </a:rPr>
              <a:t>친구가 늦잠을 자서 학교에 </a:t>
            </a:r>
            <a:r>
              <a:rPr lang="ko-KR" altLang="en-US" sz="1400" spc="-100" dirty="0" smtClean="0">
                <a:solidFill>
                  <a:srgbClr val="FF0000"/>
                </a:solidFill>
                <a:ea typeface="+mj-ea"/>
              </a:rPr>
              <a:t>결속</a:t>
            </a:r>
            <a:r>
              <a:rPr lang="ko-KR" altLang="en-US" sz="1400" spc="-100" dirty="0" smtClean="0">
                <a:solidFill>
                  <a:schemeClr val="tx1"/>
                </a:solidFill>
                <a:ea typeface="+mj-ea"/>
              </a:rPr>
              <a:t>했다</a:t>
            </a:r>
            <a:r>
              <a:rPr lang="en-US" altLang="ko-KR" sz="1400" spc="-100" dirty="0" smtClean="0">
                <a:solidFill>
                  <a:schemeClr val="tx1"/>
                </a:solidFill>
                <a:ea typeface="+mj-ea"/>
              </a:rPr>
              <a:t>.</a:t>
            </a:r>
            <a:endParaRPr lang="en-US" altLang="ko-KR" sz="1400" spc="-100" dirty="0">
              <a:solidFill>
                <a:schemeClr val="tx1"/>
              </a:solidFill>
              <a:ea typeface="+mj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우리는 내일 만나기로 </a:t>
            </a:r>
            <a:r>
              <a:rPr lang="ko-KR" altLang="en-US" sz="1400" b="0" i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결속</a:t>
            </a:r>
            <a:r>
              <a:rPr lang="ko-KR" altLang="en-US" sz="1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했다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58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xmlns="" id="{396E8981-C868-6846-D38E-99C49204B6CC}"/>
              </a:ext>
            </a:extLst>
          </p:cNvPr>
          <p:cNvSpPr txBox="1"/>
          <p:nvPr/>
        </p:nvSpPr>
        <p:spPr>
          <a:xfrm>
            <a:off x="2507971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결속(結束)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388444" y="4337809"/>
            <a:ext cx="8404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결속(結束)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은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뜻이 같은 사람끼리 하나로 뭉침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을 뜻합니다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b="0" i="0" dirty="0" smtClean="0">
              <a:solidFill>
                <a:schemeClr val="bg1"/>
              </a:solidFill>
              <a:effectLst/>
              <a:latin typeface="+mn-ea"/>
            </a:endParaRPr>
          </a:p>
          <a:p>
            <a:pPr algn="ctr"/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학교에 가지 않은 경우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에는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결석(缺席)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이 더 잘 어울리는 표현입니다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.</a:t>
            </a:r>
          </a:p>
          <a:p>
            <a:pPr algn="ctr"/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 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또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친구와 내일 만나기로 정해두는 경우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에는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약속(約束)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'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이 더 잘 어울리는 표현입니다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모서리가 둥근 직사각형 29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상상</a:t>
            </a:r>
            <a:r>
              <a:rPr lang="en-US" altLang="ko-KR" sz="1400" spc="-100" dirty="0" smtClean="0">
                <a:solidFill>
                  <a:schemeClr val="bg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공상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735607" y="404813"/>
            <a:ext cx="3672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같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은</a:t>
            </a:r>
            <a:r>
              <a:rPr lang="ko-KR" altLang="en-US" sz="2400" spc="-100" dirty="0" smtClean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관계 찾기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2285164" y="905018"/>
            <a:ext cx="45736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약</a:t>
            </a:r>
            <a:r>
              <a:rPr lang="ko-KR" altLang="en-US" sz="6600" spc="-100" dirty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속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 </a:t>
            </a:r>
            <a:r>
              <a:rPr lang="en-US" altLang="ko-KR" sz="6600" spc="-100" dirty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- 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맹세</a:t>
            </a:r>
            <a:endParaRPr lang="en-US" altLang="ko-KR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7202" y="2924944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속박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자유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이상</a:t>
            </a:r>
            <a:r>
              <a:rPr lang="en-US" altLang="ko-KR" sz="1400" spc="-100" dirty="0" smtClean="0">
                <a:solidFill>
                  <a:schemeClr val="tx1"/>
                </a:solidFill>
                <a:latin typeface="+mn-ea"/>
              </a:rPr>
              <a:t>-</a:t>
            </a:r>
            <a:r>
              <a:rPr lang="ko-KR" altLang="en-US" sz="1400" spc="-100" dirty="0" smtClean="0">
                <a:solidFill>
                  <a:schemeClr val="tx1"/>
                </a:solidFill>
                <a:latin typeface="+mn-ea"/>
              </a:rPr>
              <a:t>현실</a:t>
            </a:r>
            <a:endParaRPr lang="en-US" altLang="ko-KR" sz="1400" spc="-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510157" y="4440054"/>
            <a:ext cx="6123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약속(約束)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과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맹세(盟誓)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는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서로 뜻이 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비슷한 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유의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관계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</a:p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상상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공상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 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역시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서로 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뜻이 비슷한 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유의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관계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이며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,</a:t>
            </a:r>
          </a:p>
          <a:p>
            <a:pPr algn="ctr"/>
            <a:r>
              <a:rPr lang="en-US" altLang="ko-KR" sz="1600" dirty="0">
                <a:solidFill>
                  <a:srgbClr val="FFFF00"/>
                </a:solidFill>
                <a:latin typeface="+mn-ea"/>
              </a:rPr>
              <a:t>＇</a:t>
            </a:r>
            <a:r>
              <a:rPr lang="ko-KR" altLang="en-US" sz="1600" dirty="0">
                <a:solidFill>
                  <a:srgbClr val="FFFF00"/>
                </a:solidFill>
                <a:latin typeface="+mn-ea"/>
              </a:rPr>
              <a:t>속박</a:t>
            </a:r>
            <a:r>
              <a:rPr lang="en-US" altLang="ko-KR" sz="1600" dirty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1600" dirty="0">
                <a:solidFill>
                  <a:srgbClr val="FFFF00"/>
                </a:solidFill>
                <a:latin typeface="+mn-ea"/>
              </a:rPr>
              <a:t>자유</a:t>
            </a:r>
            <a:r>
              <a:rPr lang="en-US" altLang="ko-KR" sz="1600" dirty="0">
                <a:solidFill>
                  <a:srgbClr val="FFFF00"/>
                </a:solidFill>
                <a:latin typeface="+mn-ea"/>
              </a:rPr>
              <a:t>‘, ‘</a:t>
            </a:r>
            <a:r>
              <a:rPr lang="ko-KR" altLang="en-US" sz="1600" dirty="0">
                <a:solidFill>
                  <a:srgbClr val="FFFF00"/>
                </a:solidFill>
                <a:latin typeface="+mn-ea"/>
              </a:rPr>
              <a:t>이상</a:t>
            </a:r>
            <a:r>
              <a:rPr lang="en-US" altLang="ko-KR" sz="1600" dirty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1600" dirty="0">
                <a:solidFill>
                  <a:srgbClr val="FFFF00"/>
                </a:solidFill>
                <a:latin typeface="+mn-ea"/>
              </a:rPr>
              <a:t>현실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은 서로 뜻이 반대인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 반의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관계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>
                <a:latin typeface="Sandoll 고딕Neo1 09 Heavy" pitchFamily="34" charset="-127"/>
                <a:ea typeface="Sandoll 고딕Neo1 09 Heavy" pitchFamily="34" charset="-127"/>
              </a:rPr>
              <a:t>5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15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8229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59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661314" y="881425"/>
            <a:ext cx="78213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40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결속(結束)</a:t>
            </a:r>
            <a:r>
              <a:rPr lang="ko-KR" altLang="en-US" sz="4000" spc="-100" dirty="0" smtClean="0">
                <a:solidFill>
                  <a:schemeClr val="bg1"/>
                </a:solidFill>
                <a:latin typeface="Sandoll 고딕Neo1 09 Heavy" pitchFamily="34" charset="-127"/>
                <a:ea typeface="Sandoll 고딕Neo1 09 Heavy" pitchFamily="34" charset="-127"/>
              </a:rPr>
              <a:t>에는</a:t>
            </a:r>
            <a:endParaRPr lang="en-US" altLang="ko-KR" sz="4000" spc="-100" dirty="0">
              <a:solidFill>
                <a:schemeClr val="bg1"/>
              </a:solidFill>
              <a:latin typeface="Sandoll 고딕Neo1 09 Heavy" pitchFamily="34" charset="-127"/>
              <a:ea typeface="Sandoll 고딕Neo1 09 Heavy" pitchFamily="34" charset="-127"/>
            </a:endParaRPr>
          </a:p>
          <a:p>
            <a:pPr algn="ctr"/>
            <a:r>
              <a:rPr lang="ko-KR" altLang="en-US" sz="4000" spc="-100" dirty="0" smtClean="0">
                <a:solidFill>
                  <a:schemeClr val="bg1"/>
                </a:solidFill>
                <a:latin typeface="Sandoll 고딕Neo1 09 Heavy" pitchFamily="34" charset="-127"/>
                <a:ea typeface="Sandoll 고딕Neo1 09 Heavy" pitchFamily="34" charset="-127"/>
              </a:rPr>
              <a:t>맺는다는 의미의 한자가 들어간다</a:t>
            </a:r>
            <a:r>
              <a:rPr lang="en-US" altLang="ko-KR" sz="4000" spc="-100" dirty="0">
                <a:solidFill>
                  <a:schemeClr val="bg1"/>
                </a:solidFill>
                <a:latin typeface="Sandoll 고딕Neo1 09 Heavy" pitchFamily="34" charset="-127"/>
                <a:ea typeface="Sandoll 고딕Neo1 09 Heavy" pitchFamily="34" charset="-127"/>
              </a:rPr>
              <a:t>.</a:t>
            </a:r>
          </a:p>
        </p:txBody>
      </p:sp>
      <p:grpSp>
        <p:nvGrpSpPr>
          <p:cNvPr id="18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  <p:sp>
        <p:nvSpPr>
          <p:cNvPr id="22" name="TextBox 6"/>
          <p:cNvSpPr txBox="1"/>
          <p:nvPr/>
        </p:nvSpPr>
        <p:spPr>
          <a:xfrm>
            <a:off x="1653110" y="4498064"/>
            <a:ext cx="5949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결</a:t>
            </a:r>
            <a:r>
              <a:rPr lang="ko-KR" altLang="en-US" sz="1600" dirty="0">
                <a:solidFill>
                  <a:srgbClr val="FFFF00"/>
                </a:solidFill>
                <a:latin typeface="+mn-ea"/>
              </a:rPr>
              <a:t>속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을 한자로 쓰면</a:t>
            </a:r>
            <a:r>
              <a:rPr lang="en-US" altLang="ko-KR" sz="1600" dirty="0">
                <a:solidFill>
                  <a:srgbClr val="FFFF00"/>
                </a:solidFill>
                <a:latin typeface="+mn-ea"/>
              </a:rPr>
              <a:t> 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結束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으로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,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맺을 결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(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結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)’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자가 사용됩니다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.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4876694" y="6098158"/>
            <a:ext cx="3855543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127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96273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모서리가 둥근 직사각형 30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무시</a:t>
            </a:r>
            <a:r>
              <a:rPr lang="en-US" altLang="ko-KR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-</a:t>
            </a:r>
            <a:r>
              <a:rPr lang="ko-KR" altLang="en-US" sz="1400" spc="-100" dirty="0" smtClean="0">
                <a:solidFill>
                  <a:schemeClr val="bg1"/>
                </a:solidFill>
                <a:latin typeface="Sandoll 고딕Neo1 05 Medium" pitchFamily="34" charset="-127"/>
                <a:ea typeface="Sandoll 고딕Neo1 05 Medium" pitchFamily="34" charset="-127"/>
              </a:rPr>
              <a:t>중시</a:t>
            </a:r>
            <a:endParaRPr lang="en-US" altLang="ko-KR" sz="1400" spc="-100" dirty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2902318" y="404813"/>
            <a:ext cx="3339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같은 관계 찾기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2285166" y="905018"/>
            <a:ext cx="45736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결</a:t>
            </a:r>
            <a:r>
              <a:rPr lang="ko-KR" altLang="en-US" sz="6600" spc="-100" dirty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속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 </a:t>
            </a:r>
            <a:r>
              <a:rPr lang="en-US" altLang="ko-KR" sz="6600" spc="-100" dirty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- </a:t>
            </a:r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해</a:t>
            </a:r>
            <a:r>
              <a:rPr lang="ko-KR" altLang="en-US" sz="6600" spc="-100" dirty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체</a:t>
            </a:r>
            <a:endParaRPr lang="en-US" altLang="ko-KR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708" y="3573016"/>
            <a:ext cx="6192688" cy="504056"/>
          </a:xfrm>
          <a:prstGeom prst="roundRect">
            <a:avLst/>
          </a:prstGeom>
          <a:solidFill>
            <a:srgbClr val="FEE9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동물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-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토끼</a:t>
            </a:r>
            <a:endParaRPr lang="en-US" altLang="ko-KR" sz="1400" spc="-100" dirty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예상</a:t>
            </a:r>
            <a:r>
              <a:rPr lang="en-US" altLang="ko-KR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-</a:t>
            </a:r>
            <a:r>
              <a:rPr lang="ko-KR" altLang="en-US" sz="1400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예견</a:t>
            </a:r>
            <a:endParaRPr lang="en-US" altLang="ko-KR" sz="1400" spc="-100" dirty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454853" y="4440054"/>
            <a:ext cx="62344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결속(結束)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과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해체(解體)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는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서로 뜻이 반대되는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반의 관계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</a:p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무시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-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중시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'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역시 서로 뜻이 반대되는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반의 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관계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입니다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1600" b="0" i="0" dirty="0">
              <a:solidFill>
                <a:schemeClr val="bg1"/>
              </a:solidFill>
              <a:effectLst/>
              <a:latin typeface="+mn-ea"/>
            </a:endParaRPr>
          </a:p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동물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-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토끼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는 토끼가 동물에 포함되는 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상하관계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이며</a:t>
            </a:r>
            <a:endParaRPr lang="en-US" altLang="ko-KR" sz="16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예</a:t>
            </a:r>
            <a:r>
              <a:rPr lang="ko-KR" altLang="en-US" sz="1600" dirty="0">
                <a:solidFill>
                  <a:srgbClr val="FFFF00"/>
                </a:solidFill>
                <a:latin typeface="+mn-ea"/>
              </a:rPr>
              <a:t>상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-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예견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은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 서로 뜻이 비슷한 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유의 </a:t>
            </a:r>
            <a:r>
              <a:rPr lang="ko-KR" altLang="en-US" sz="1600" b="0" i="0" dirty="0">
                <a:solidFill>
                  <a:srgbClr val="FFFF00"/>
                </a:solidFill>
                <a:effectLst/>
                <a:latin typeface="+mn-ea"/>
              </a:rPr>
              <a:t>관계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 smtClean="0">
                <a:latin typeface="Sandoll 고딕Neo1 09 Heavy" pitchFamily="34" charset="-127"/>
                <a:ea typeface="Sandoll 고딕Neo1 09 Heavy" pitchFamily="34" charset="-127"/>
              </a:rPr>
              <a:t>60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876694" y="6098158"/>
            <a:ext cx="3855543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127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037769" y="404813"/>
            <a:ext cx="306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단어 뜻 찾기</a:t>
            </a:r>
          </a:p>
        </p:txBody>
      </p:sp>
      <p:sp>
        <p:nvSpPr>
          <p:cNvPr id="29" name="모서리가 둥근 직사각형 28"/>
          <p:cNvSpPr/>
          <p:nvPr/>
        </p:nvSpPr>
        <p:spPr>
          <a:xfrm>
            <a:off x="1475656" y="2340642"/>
            <a:ext cx="6192688" cy="504056"/>
          </a:xfrm>
          <a:prstGeom prst="roundRect">
            <a:avLst/>
          </a:prstGeom>
          <a:solidFill>
            <a:srgbClr val="D9011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다른 사람과 어떤 일을 하기로 미리 정함</a:t>
            </a:r>
            <a:r>
              <a:rPr lang="en-US" altLang="ko-KR" sz="1400" b="0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altLang="ko-KR" sz="1400" spc="-100" dirty="0">
              <a:solidFill>
                <a:schemeClr val="bg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1475656" y="2952710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도와주거나 보살펴 주려고 마음을 씀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1" name="모서리가 둥근 직사각형 30"/>
          <p:cNvSpPr/>
          <p:nvPr/>
        </p:nvSpPr>
        <p:spPr>
          <a:xfrm>
            <a:off x="1475656" y="3564778"/>
            <a:ext cx="6192688" cy="50405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지난 일을 돌이켜 생각해 </a:t>
            </a:r>
            <a:r>
              <a:rPr lang="ko-KR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냄</a:t>
            </a:r>
            <a:r>
              <a:rPr lang="en-US" altLang="ko-KR" sz="14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altLang="ko-KR" sz="1400" spc="-100" dirty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1351817" y="4440052"/>
            <a:ext cx="6410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약속(約束)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은 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다른 사람과 어떤 일을 하기로 미리 정함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을 뜻합니다</a:t>
            </a:r>
            <a:r>
              <a:rPr lang="en-US" altLang="ko-KR" sz="1600" dirty="0" smtClean="0">
                <a:solidFill>
                  <a:schemeClr val="bg1"/>
                </a:solidFill>
                <a:latin typeface="+mn-ea"/>
              </a:rPr>
              <a:t>.</a:t>
            </a:r>
          </a:p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도와주거나 보살펴 주려고 마음을 씀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은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배려(配慮)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en-US" altLang="ko-KR" sz="1600" dirty="0">
                <a:solidFill>
                  <a:schemeClr val="bg1"/>
                </a:solidFill>
                <a:latin typeface="+mn-ea"/>
              </a:rPr>
              <a:t>,</a:t>
            </a:r>
            <a:endParaRPr lang="en-US" altLang="ko-KR" sz="1600" b="0" i="0" dirty="0">
              <a:solidFill>
                <a:schemeClr val="bg1"/>
              </a:solidFill>
              <a:effectLst/>
              <a:latin typeface="+mn-ea"/>
            </a:endParaRPr>
          </a:p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지난 일을 돌이켜 생각해 </a:t>
            </a:r>
            <a:r>
              <a:rPr lang="ko-KR" altLang="en-US" sz="1600" dirty="0">
                <a:solidFill>
                  <a:srgbClr val="FFFF00"/>
                </a:solidFill>
                <a:latin typeface="+mn-ea"/>
              </a:rPr>
              <a:t>냄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'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은 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 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상기(想起)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에 대한 설명입니다</a:t>
            </a:r>
            <a:r>
              <a:rPr lang="en-US" altLang="ko-KR" sz="1600" b="0" i="0" dirty="0" smtClean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>
                <a:latin typeface="Sandoll 고딕Neo1 09 Heavy" pitchFamily="34" charset="-127"/>
                <a:ea typeface="Sandoll 고딕Neo1 09 Heavy" pitchFamily="34" charset="-127"/>
              </a:rPr>
              <a:t>6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2507969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약속(約束)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15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397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33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>
                <a:latin typeface="Sandoll 고딕Neo1 09 Heavy" pitchFamily="34" charset="-127"/>
                <a:ea typeface="Sandoll 고딕Neo1 09 Heavy" pitchFamily="34" charset="-127"/>
              </a:rPr>
              <a:t>7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3074637" y="404813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빈칸 채우기</a:t>
            </a:r>
          </a:p>
        </p:txBody>
      </p:sp>
      <p:sp>
        <p:nvSpPr>
          <p:cNvPr id="14" name="TextBox 6"/>
          <p:cNvSpPr txBox="1"/>
          <p:nvPr/>
        </p:nvSpPr>
        <p:spPr>
          <a:xfrm>
            <a:off x="2507970" y="905018"/>
            <a:ext cx="41280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6600" spc="-100" dirty="0" smtClean="0">
                <a:solidFill>
                  <a:srgbClr val="FFFF00"/>
                </a:solidFill>
                <a:latin typeface="Sandoll 고딕Neo1 09 Heavy" pitchFamily="34" charset="-127"/>
                <a:ea typeface="Sandoll 고딕Neo1 09 Heavy" pitchFamily="34" charset="-127"/>
              </a:rPr>
              <a:t>동등(同等)</a:t>
            </a:r>
            <a:endParaRPr lang="ko-KR" altLang="en-US" sz="6600" spc="-100" dirty="0">
              <a:solidFill>
                <a:srgbClr val="FFFF00"/>
              </a:solidFill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187624" y="2349500"/>
            <a:ext cx="6768752" cy="171933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sz="1200" spc="-100" dirty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  <a:p>
            <a:pPr algn="ctr"/>
            <a:r>
              <a:rPr lang="ko-KR" altLang="en-US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등급이나 정도가 </a:t>
            </a:r>
            <a:r>
              <a:rPr lang="en-US" altLang="ko-KR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_______</a:t>
            </a:r>
            <a:r>
              <a:rPr lang="en-US" altLang="ko-KR" spc="-100" dirty="0" smtClean="0">
                <a:solidFill>
                  <a:schemeClr val="tx1"/>
                </a:solidFill>
                <a:latin typeface="Sandoll 고딕Neo1 05 Medium" pitchFamily="34" charset="-127"/>
                <a:ea typeface="Sandoll 고딕Neo1 05 Medium" pitchFamily="34" charset="-127"/>
              </a:rPr>
              <a:t>.</a:t>
            </a:r>
            <a:r>
              <a:rPr lang="ko-KR" altLang="en-US" spc="-100" dirty="0" smtClean="0">
                <a:solidFill>
                  <a:srgbClr val="D90110"/>
                </a:solidFill>
                <a:latin typeface="Sandoll 고딕Neo1 05 Medium" pitchFamily="34" charset="-127"/>
                <a:ea typeface="Sandoll 고딕Neo1 05 Medium" pitchFamily="34" charset="-127"/>
              </a:rPr>
              <a:t> </a:t>
            </a:r>
            <a:endParaRPr lang="en-US" altLang="ko-KR" spc="-100" dirty="0">
              <a:solidFill>
                <a:schemeClr val="tx1"/>
              </a:solidFill>
              <a:latin typeface="Sandoll 고딕Neo1 05 Medium" pitchFamily="34" charset="-127"/>
              <a:ea typeface="Sandoll 고딕Neo1 05 Medium" pitchFamily="34" charset="-127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2212229" y="4440054"/>
            <a:ext cx="4719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동등(同等)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은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등급이나 정도가 같음</a:t>
            </a:r>
            <a:r>
              <a:rPr lang="en-US" altLang="ko-KR" sz="1600" dirty="0" smtClean="0">
                <a:solidFill>
                  <a:srgbClr val="FFFF00"/>
                </a:solidFill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을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+mn-ea"/>
              </a:rPr>
              <a:t>뜻합니다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799692" y="3201686"/>
            <a:ext cx="1224136" cy="5040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같음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203848" y="3201686"/>
            <a:ext cx="1224136" cy="50405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다름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468001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올라감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120172" y="3201686"/>
            <a:ext cx="1224136" cy="50405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1400" spc="-100" dirty="0" smtClean="0">
                <a:solidFill>
                  <a:schemeClr val="bg1"/>
                </a:solidFill>
                <a:latin typeface="+mn-ea"/>
              </a:rPr>
              <a:t>내려감</a:t>
            </a:r>
            <a:endParaRPr lang="en-US" altLang="ko-KR" sz="1400" spc="-1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574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3307874" y="1004892"/>
            <a:ext cx="2147399" cy="576000"/>
          </a:xfrm>
          <a:prstGeom prst="rect">
            <a:avLst/>
          </a:prstGeom>
          <a:solidFill>
            <a:srgbClr val="D901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Picture 2" descr="F:\Work\마법천자문 시즌3\54권\면지광고&amp;독자엽서\기획\리소스\오공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202238"/>
            <a:ext cx="1655762" cy="1655762"/>
          </a:xfrm>
          <a:prstGeom prst="rect">
            <a:avLst/>
          </a:prstGeom>
          <a:noFill/>
        </p:spPr>
      </p:pic>
      <p:sp>
        <p:nvSpPr>
          <p:cNvPr id="23" name="TextBox 6"/>
          <p:cNvSpPr txBox="1"/>
          <p:nvPr/>
        </p:nvSpPr>
        <p:spPr>
          <a:xfrm>
            <a:off x="3307874" y="404813"/>
            <a:ext cx="2528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 유형 </a:t>
            </a:r>
            <a:r>
              <a:rPr lang="en-US" altLang="ko-KR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: OX</a:t>
            </a:r>
            <a:r>
              <a:rPr lang="ko-KR" altLang="en-US" sz="2400" spc="-100" dirty="0">
                <a:solidFill>
                  <a:schemeClr val="bg1">
                    <a:lumMod val="95000"/>
                  </a:schemeClr>
                </a:solidFill>
                <a:latin typeface="Sandoll 고딕Neo1 07 Bold" pitchFamily="34" charset="-127"/>
                <a:ea typeface="Sandoll 고딕Neo1 07 Bold" pitchFamily="34" charset="-127"/>
              </a:rPr>
              <a:t>퀴즈</a:t>
            </a:r>
          </a:p>
        </p:txBody>
      </p:sp>
      <p:sp>
        <p:nvSpPr>
          <p:cNvPr id="24" name="TextBox 6"/>
          <p:cNvSpPr txBox="1"/>
          <p:nvPr/>
        </p:nvSpPr>
        <p:spPr>
          <a:xfrm>
            <a:off x="453263" y="980728"/>
            <a:ext cx="83487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600" dirty="0" smtClean="0">
                <a:solidFill>
                  <a:srgbClr val="FFFF00"/>
                </a:solidFill>
                <a:latin typeface="+mn-ea"/>
              </a:rPr>
              <a:t>동등(同等)</a:t>
            </a:r>
            <a:r>
              <a:rPr lang="ko-KR" altLang="en-US" sz="3600" dirty="0">
                <a:solidFill>
                  <a:schemeClr val="bg1"/>
                </a:solidFill>
                <a:latin typeface="+mn-ea"/>
              </a:rPr>
              <a:t>은</a:t>
            </a:r>
            <a:endParaRPr lang="en-US" altLang="ko-KR" sz="3600" b="0" i="0" dirty="0">
              <a:solidFill>
                <a:schemeClr val="bg1"/>
              </a:solidFill>
              <a:effectLst/>
              <a:latin typeface="+mn-ea"/>
            </a:endParaRPr>
          </a:p>
          <a:p>
            <a:pPr algn="ctr"/>
            <a:r>
              <a:rPr lang="ko-KR" altLang="en-US" sz="3600" spc="-100" dirty="0" smtClean="0">
                <a:solidFill>
                  <a:schemeClr val="bg1"/>
                </a:solidFill>
                <a:latin typeface="+mn-ea"/>
              </a:rPr>
              <a:t>같은 무리들 사이에서 쓸 수 있는 말이다</a:t>
            </a:r>
            <a:r>
              <a:rPr lang="en-US" altLang="ko-KR" sz="3600" spc="-100" dirty="0" smtClean="0">
                <a:solidFill>
                  <a:schemeClr val="bg1"/>
                </a:solidFill>
                <a:latin typeface="+mn-ea"/>
              </a:rPr>
              <a:t>.</a:t>
            </a:r>
            <a:endParaRPr lang="en-US" altLang="ko-KR" sz="3600" spc="-100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2" name="그룹 10"/>
          <p:cNvGrpSpPr/>
          <p:nvPr/>
        </p:nvGrpSpPr>
        <p:grpSpPr>
          <a:xfrm>
            <a:off x="2735796" y="2349500"/>
            <a:ext cx="3672408" cy="1719334"/>
            <a:chOff x="1475656" y="2341262"/>
            <a:chExt cx="2376264" cy="1727572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1475656" y="2341262"/>
              <a:ext cx="1152000" cy="17272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>
                  <a:solidFill>
                    <a:schemeClr val="bg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O</a:t>
              </a: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2699792" y="2341262"/>
              <a:ext cx="1152128" cy="1727572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8800" spc="-100" dirty="0">
                  <a:solidFill>
                    <a:schemeClr val="tx1"/>
                  </a:solidFill>
                  <a:latin typeface="Sandoll 고딕Neo1 09 Heavy" pitchFamily="34" charset="-127"/>
                  <a:ea typeface="Sandoll 고딕Neo1 09 Heavy" pitchFamily="34" charset="-127"/>
                </a:rPr>
                <a:t>X</a:t>
              </a:r>
            </a:p>
          </p:txBody>
        </p:sp>
      </p:grpSp>
      <p:sp>
        <p:nvSpPr>
          <p:cNvPr id="33" name="TextBox 6"/>
          <p:cNvSpPr txBox="1"/>
          <p:nvPr/>
        </p:nvSpPr>
        <p:spPr>
          <a:xfrm>
            <a:off x="1877210" y="4602614"/>
            <a:ext cx="5389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동등(同等)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＇</a:t>
            </a:r>
            <a:r>
              <a:rPr lang="ko-KR" altLang="en-US" sz="1600" dirty="0">
                <a:solidFill>
                  <a:schemeClr val="bg1"/>
                </a:solidFill>
                <a:latin typeface="+mn-ea"/>
              </a:rPr>
              <a:t>은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 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‘</a:t>
            </a:r>
            <a:r>
              <a:rPr lang="ko-KR" altLang="en-US" sz="1600" b="0" i="0" dirty="0" smtClean="0">
                <a:solidFill>
                  <a:srgbClr val="FFFF00"/>
                </a:solidFill>
                <a:effectLst/>
                <a:latin typeface="+mn-ea"/>
              </a:rPr>
              <a:t>등급이나 정도가 같음</a:t>
            </a:r>
            <a:r>
              <a:rPr lang="en-US" altLang="ko-KR" sz="1600" b="0" i="0" dirty="0" smtClean="0">
                <a:solidFill>
                  <a:srgbClr val="FFFF00"/>
                </a:solidFill>
                <a:effectLst/>
                <a:latin typeface="+mn-ea"/>
              </a:rPr>
              <a:t>’</a:t>
            </a:r>
            <a:r>
              <a:rPr lang="ko-KR" altLang="en-US" sz="1600" b="0" i="0" dirty="0" smtClean="0">
                <a:solidFill>
                  <a:schemeClr val="bg1"/>
                </a:solidFill>
                <a:effectLst/>
                <a:latin typeface="+mn-ea"/>
              </a:rPr>
              <a:t>이라는 의미로 </a:t>
            </a:r>
            <a:endParaRPr lang="en-US" altLang="ko-KR" sz="1600" b="0" i="0" dirty="0" smtClean="0">
              <a:solidFill>
                <a:schemeClr val="bg1"/>
              </a:solidFill>
              <a:effectLst/>
              <a:latin typeface="+mn-ea"/>
            </a:endParaRPr>
          </a:p>
          <a:p>
            <a:pPr algn="ctr"/>
            <a:r>
              <a:rPr lang="ko-KR" altLang="en-US" sz="1600" dirty="0" smtClean="0">
                <a:solidFill>
                  <a:srgbClr val="FFFF00"/>
                </a:solidFill>
                <a:latin typeface="+mn-ea"/>
              </a:rPr>
              <a:t>같은 무리들 사이에서 쓸 수 있는 말</a:t>
            </a:r>
            <a:r>
              <a:rPr lang="ko-KR" altLang="en-US" sz="1600" dirty="0" smtClean="0">
                <a:solidFill>
                  <a:schemeClr val="bg1"/>
                </a:solidFill>
                <a:latin typeface="+mn-ea"/>
              </a:rPr>
              <a:t>입니다</a:t>
            </a:r>
            <a:r>
              <a:rPr lang="en-US" altLang="ko-KR" sz="1600" i="0" dirty="0" smtClean="0">
                <a:solidFill>
                  <a:schemeClr val="bg1"/>
                </a:solidFill>
                <a:effectLst/>
                <a:latin typeface="+mn-ea"/>
              </a:rPr>
              <a:t>.</a:t>
            </a:r>
            <a:endParaRPr lang="en-US" altLang="ko-KR" sz="1600" spc="-1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395288" y="404813"/>
            <a:ext cx="791939" cy="791939"/>
          </a:xfrm>
          <a:prstGeom prst="ellipse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3200" dirty="0">
                <a:latin typeface="Sandoll 고딕Neo1 09 Heavy" pitchFamily="34" charset="-127"/>
                <a:ea typeface="Sandoll 고딕Neo1 09 Heavy" pitchFamily="34" charset="-127"/>
              </a:rPr>
              <a:t>8</a:t>
            </a:r>
            <a:endParaRPr lang="ko-KR" altLang="en-US" sz="3200" dirty="0">
              <a:latin typeface="Sandoll 고딕Neo1 09 Heavy" pitchFamily="34" charset="-127"/>
              <a:ea typeface="Sandoll 고딕Neo1 09 Heavy" pitchFamily="34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2493" y="6098158"/>
            <a:ext cx="3749744" cy="338554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퀴즈 등장 페이지 </a:t>
            </a:r>
            <a:r>
              <a:rPr lang="en-US" altLang="ko-KR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: </a:t>
            </a:r>
            <a:r>
              <a:rPr lang="ko-KR" altLang="en-US" sz="1600" spc="-100" dirty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마법천자문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62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권 </a:t>
            </a:r>
            <a:r>
              <a:rPr lang="en-US" altLang="ko-KR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33</a:t>
            </a:r>
            <a:r>
              <a:rPr lang="ko-KR" altLang="en-US" sz="1600" spc="-100" dirty="0" smtClean="0">
                <a:solidFill>
                  <a:schemeClr val="bg1">
                    <a:lumMod val="95000"/>
                  </a:schemeClr>
                </a:solidFill>
                <a:latin typeface="Sandoll 고딕Neo1 03 Light" pitchFamily="34" charset="-127"/>
                <a:ea typeface="Sandoll 고딕Neo1 03 Light" pitchFamily="34" charset="-127"/>
              </a:rPr>
              <a:t>쪽 </a:t>
            </a:r>
            <a:endParaRPr lang="ko-KR" altLang="en-US" sz="1600" spc="-100" dirty="0">
              <a:solidFill>
                <a:schemeClr val="bg1">
                  <a:lumMod val="95000"/>
                </a:schemeClr>
              </a:solidFill>
              <a:latin typeface="Sandoll 고딕Neo1 03 Light" pitchFamily="34" charset="-127"/>
              <a:ea typeface="Sandoll 고딕Neo1 03 Light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0732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5264</TotalTime>
  <Words>4452</Words>
  <Application>Microsoft Office PowerPoint</Application>
  <PresentationFormat>화면 슬라이드 쇼(4:3)</PresentationFormat>
  <Paragraphs>600</Paragraphs>
  <Slides>61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61</vt:i4>
      </vt:variant>
    </vt:vector>
  </HeadingPairs>
  <TitlesOfParts>
    <vt:vector size="63" baseType="lpstr"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양수안</cp:lastModifiedBy>
  <cp:revision>469</cp:revision>
  <cp:lastPrinted>2023-10-16T08:21:40Z</cp:lastPrinted>
  <dcterms:created xsi:type="dcterms:W3CDTF">2006-10-05T04:04:58Z</dcterms:created>
  <dcterms:modified xsi:type="dcterms:W3CDTF">2024-03-19T08:22:12Z</dcterms:modified>
</cp:coreProperties>
</file>