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404" r:id="rId4"/>
    <p:sldId id="401" r:id="rId5"/>
    <p:sldId id="403" r:id="rId6"/>
    <p:sldId id="405" r:id="rId7"/>
    <p:sldId id="406" r:id="rId8"/>
    <p:sldId id="407" r:id="rId9"/>
    <p:sldId id="408" r:id="rId10"/>
    <p:sldId id="409" r:id="rId11"/>
    <p:sldId id="410" r:id="rId12"/>
    <p:sldId id="456" r:id="rId13"/>
    <p:sldId id="412" r:id="rId14"/>
    <p:sldId id="413" r:id="rId15"/>
    <p:sldId id="414" r:id="rId16"/>
    <p:sldId id="415" r:id="rId17"/>
    <p:sldId id="461" r:id="rId18"/>
    <p:sldId id="417" r:id="rId19"/>
    <p:sldId id="418" r:id="rId20"/>
    <p:sldId id="419" r:id="rId21"/>
    <p:sldId id="411" r:id="rId22"/>
    <p:sldId id="420" r:id="rId23"/>
    <p:sldId id="421" r:id="rId24"/>
    <p:sldId id="422" r:id="rId25"/>
    <p:sldId id="459" r:id="rId26"/>
    <p:sldId id="424" r:id="rId27"/>
    <p:sldId id="425" r:id="rId28"/>
    <p:sldId id="426" r:id="rId29"/>
    <p:sldId id="427" r:id="rId30"/>
    <p:sldId id="428" r:id="rId31"/>
    <p:sldId id="429" r:id="rId32"/>
    <p:sldId id="430" r:id="rId33"/>
    <p:sldId id="431" r:id="rId34"/>
    <p:sldId id="432" r:id="rId35"/>
    <p:sldId id="433" r:id="rId36"/>
    <p:sldId id="458" r:id="rId37"/>
    <p:sldId id="434" r:id="rId38"/>
    <p:sldId id="436" r:id="rId39"/>
    <p:sldId id="435" r:id="rId40"/>
    <p:sldId id="423" r:id="rId41"/>
    <p:sldId id="462" r:id="rId42"/>
    <p:sldId id="437" r:id="rId43"/>
    <p:sldId id="439" r:id="rId44"/>
    <p:sldId id="440" r:id="rId45"/>
    <p:sldId id="441" r:id="rId46"/>
    <p:sldId id="442" r:id="rId47"/>
    <p:sldId id="443" r:id="rId48"/>
    <p:sldId id="457" r:id="rId49"/>
    <p:sldId id="445" r:id="rId50"/>
    <p:sldId id="446" r:id="rId51"/>
    <p:sldId id="447" r:id="rId52"/>
    <p:sldId id="448" r:id="rId53"/>
    <p:sldId id="449" r:id="rId54"/>
    <p:sldId id="450" r:id="rId55"/>
    <p:sldId id="451" r:id="rId56"/>
    <p:sldId id="452" r:id="rId57"/>
    <p:sldId id="444" r:id="rId58"/>
    <p:sldId id="453" r:id="rId59"/>
    <p:sldId id="463" r:id="rId60"/>
    <p:sldId id="454" r:id="rId61"/>
    <p:sldId id="455" r:id="rId6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90110"/>
    <a:srgbClr val="FEE9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72" autoAdjust="0"/>
    <p:restoredTop sz="94660" autoAdjust="0"/>
  </p:normalViewPr>
  <p:slideViewPr>
    <p:cSldViewPr>
      <p:cViewPr varScale="1">
        <p:scale>
          <a:sx n="115" d="100"/>
          <a:sy n="115" d="100"/>
        </p:scale>
        <p:origin x="-2094" y="-96"/>
      </p:cViewPr>
      <p:guideLst>
        <p:guide orient="horz" pos="2160"/>
        <p:guide orient="horz" pos="255"/>
        <p:guide orient="horz" pos="4065"/>
        <p:guide orient="horz" pos="572"/>
        <p:guide orient="horz" pos="2795"/>
        <p:guide orient="horz" pos="1480"/>
        <p:guide orient="horz" pos="2568"/>
        <p:guide pos="2880"/>
        <p:guide pos="340"/>
        <p:guide pos="5420"/>
        <p:guide pos="249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06D-853D-4D2E-A919-3ED87B74F2F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A30C-6CAC-46DA-87F0-6352026786B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대각선 방향의 모서리가 둥근 사각형 6"/>
          <p:cNvSpPr/>
          <p:nvPr userDrawn="1"/>
        </p:nvSpPr>
        <p:spPr>
          <a:xfrm>
            <a:off x="395287" y="460196"/>
            <a:ext cx="8353426" cy="5976515"/>
          </a:xfrm>
          <a:prstGeom prst="round2DiagRect">
            <a:avLst>
              <a:gd name="adj1" fmla="val 5924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8"/>
          <p:cNvGrpSpPr/>
          <p:nvPr userDrawn="1"/>
        </p:nvGrpSpPr>
        <p:grpSpPr>
          <a:xfrm>
            <a:off x="4981468" y="6165304"/>
            <a:ext cx="3627072" cy="692696"/>
            <a:chOff x="2267744" y="873138"/>
            <a:chExt cx="7165169" cy="1368400"/>
          </a:xfrm>
        </p:grpSpPr>
        <p:pic>
          <p:nvPicPr>
            <p:cNvPr id="9" name="Picture 2" descr="F:\Work\마법천자문 시즌3\54권\면지광고&amp;독자엽서\기획\리소스\오공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873138"/>
              <a:ext cx="1368400" cy="1368400"/>
            </a:xfrm>
            <a:prstGeom prst="rect">
              <a:avLst/>
            </a:prstGeom>
            <a:noFill/>
          </p:spPr>
        </p:pic>
        <p:pic>
          <p:nvPicPr>
            <p:cNvPr id="10" name="Picture 2" descr="F:\Work\마법천자문 시즌3\54권\면지광고&amp;독자엽서\기획\리소스\오공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716936" y="873138"/>
              <a:ext cx="1368400" cy="1368400"/>
            </a:xfrm>
            <a:prstGeom prst="rect">
              <a:avLst/>
            </a:prstGeom>
            <a:noFill/>
          </p:spPr>
        </p:pic>
        <p:pic>
          <p:nvPicPr>
            <p:cNvPr id="11" name="Picture 2" descr="F:\Work\마법천자문 시즌3\54권\면지광고&amp;독자엽서\기획\리소스\오공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5166128" y="873138"/>
              <a:ext cx="1368400" cy="1368400"/>
            </a:xfrm>
            <a:prstGeom prst="rect">
              <a:avLst/>
            </a:prstGeom>
            <a:noFill/>
          </p:spPr>
        </p:pic>
        <p:pic>
          <p:nvPicPr>
            <p:cNvPr id="12" name="Picture 2" descr="F:\Work\마법천자문 시즌3\54권\면지광고&amp;독자엽서\기획\리소스\오공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6615320" y="873138"/>
              <a:ext cx="1368400" cy="1368400"/>
            </a:xfrm>
            <a:prstGeom prst="rect">
              <a:avLst/>
            </a:prstGeom>
            <a:noFill/>
          </p:spPr>
        </p:pic>
        <p:pic>
          <p:nvPicPr>
            <p:cNvPr id="13" name="Picture 2" descr="F:\Work\마법천자문 시즌3\54권\면지광고&amp;독자엽서\기획\리소스\오공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8064513" y="873138"/>
              <a:ext cx="1368400" cy="136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06D-853D-4D2E-A919-3ED87B74F2F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A30C-6CAC-46DA-87F0-6352026786B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대각선 방향의 모서리가 둥근 사각형 6"/>
          <p:cNvSpPr/>
          <p:nvPr userDrawn="1"/>
        </p:nvSpPr>
        <p:spPr>
          <a:xfrm>
            <a:off x="395287" y="460196"/>
            <a:ext cx="8353426" cy="5976515"/>
          </a:xfrm>
          <a:prstGeom prst="round2DiagRect">
            <a:avLst>
              <a:gd name="adj1" fmla="val 5924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8"/>
          <p:cNvGrpSpPr/>
          <p:nvPr userDrawn="1"/>
        </p:nvGrpSpPr>
        <p:grpSpPr>
          <a:xfrm>
            <a:off x="539750" y="779190"/>
            <a:ext cx="3627072" cy="692696"/>
            <a:chOff x="2267744" y="873138"/>
            <a:chExt cx="7165169" cy="1368400"/>
          </a:xfrm>
        </p:grpSpPr>
        <p:pic>
          <p:nvPicPr>
            <p:cNvPr id="9" name="Picture 2" descr="F:\Work\마법천자문 시즌3\54권\면지광고&amp;독자엽서\기획\리소스\오공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873138"/>
              <a:ext cx="1368400" cy="1368400"/>
            </a:xfrm>
            <a:prstGeom prst="rect">
              <a:avLst/>
            </a:prstGeom>
            <a:noFill/>
          </p:spPr>
        </p:pic>
        <p:pic>
          <p:nvPicPr>
            <p:cNvPr id="10" name="Picture 2" descr="F:\Work\마법천자문 시즌3\54권\면지광고&amp;독자엽서\기획\리소스\오공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716936" y="873138"/>
              <a:ext cx="1368400" cy="1368400"/>
            </a:xfrm>
            <a:prstGeom prst="rect">
              <a:avLst/>
            </a:prstGeom>
            <a:noFill/>
          </p:spPr>
        </p:pic>
        <p:pic>
          <p:nvPicPr>
            <p:cNvPr id="11" name="Picture 2" descr="F:\Work\마법천자문 시즌3\54권\면지광고&amp;독자엽서\기획\리소스\오공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5166128" y="873138"/>
              <a:ext cx="1368400" cy="1368400"/>
            </a:xfrm>
            <a:prstGeom prst="rect">
              <a:avLst/>
            </a:prstGeom>
            <a:noFill/>
          </p:spPr>
        </p:pic>
        <p:pic>
          <p:nvPicPr>
            <p:cNvPr id="12" name="Picture 2" descr="F:\Work\마법천자문 시즌3\54권\면지광고&amp;독자엽서\기획\리소스\오공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6615320" y="873138"/>
              <a:ext cx="1368400" cy="1368400"/>
            </a:xfrm>
            <a:prstGeom prst="rect">
              <a:avLst/>
            </a:prstGeom>
            <a:noFill/>
          </p:spPr>
        </p:pic>
        <p:pic>
          <p:nvPicPr>
            <p:cNvPr id="13" name="Picture 2" descr="F:\Work\마법천자문 시즌3\54권\면지광고&amp;독자엽서\기획\리소스\오공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8064513" y="873138"/>
              <a:ext cx="1368400" cy="136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06D-853D-4D2E-A919-3ED87B74F2F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A30C-6CAC-46DA-87F0-6352026786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06D-853D-4D2E-A919-3ED87B74F2F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A30C-6CAC-46DA-87F0-6352026786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06D-853D-4D2E-A919-3ED87B74F2F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A30C-6CAC-46DA-87F0-6352026786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06D-853D-4D2E-A919-3ED87B74F2F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A30C-6CAC-46DA-87F0-6352026786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06D-853D-4D2E-A919-3ED87B74F2F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A30C-6CAC-46DA-87F0-6352026786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06D-853D-4D2E-A919-3ED87B74F2F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A30C-6CAC-46DA-87F0-6352026786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06D-853D-4D2E-A919-3ED87B74F2F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A30C-6CAC-46DA-87F0-6352026786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06D-853D-4D2E-A919-3ED87B74F2F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A30C-6CAC-46DA-87F0-6352026786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06D-853D-4D2E-A919-3ED87B74F2F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A30C-6CAC-46DA-87F0-6352026786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pic>
        <p:nvPicPr>
          <p:cNvPr id="1030" name="Picture 6" descr="C:\Users\남정한\Desktop\Lovepik_com-400509979-blackboard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652064"/>
          </a:xfrm>
          <a:prstGeom prst="rect">
            <a:avLst/>
          </a:prstGeom>
          <a:noFill/>
        </p:spPr>
      </p:pic>
      <p:pic>
        <p:nvPicPr>
          <p:cNvPr id="16" name="Picture 6" descr="C:\Users\남정한\Desktop\Lovepik_com-400509979-blackboard.png"/>
          <p:cNvPicPr>
            <a:picLocks noChangeAspect="1" noChangeArrowheads="1"/>
          </p:cNvPicPr>
          <p:nvPr userDrawn="1"/>
        </p:nvPicPr>
        <p:blipFill>
          <a:blip r:embed="rId13" cstate="print"/>
          <a:srcRect t="50797"/>
          <a:stretch>
            <a:fillRect/>
          </a:stretch>
        </p:blipFill>
        <p:spPr bwMode="auto">
          <a:xfrm>
            <a:off x="0" y="4077072"/>
            <a:ext cx="9144000" cy="278092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0106D-853D-4D2E-A919-3ED87B74F2F4}" type="datetimeFigureOut">
              <a:rPr lang="ko-KR" altLang="en-US" smtClean="0"/>
              <a:pPr/>
              <a:t>2023-02-27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1A30C-6CAC-46DA-87F0-6352026786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683568" y="1822512"/>
            <a:ext cx="47628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6000" spc="-100" dirty="0" smtClean="0">
                <a:solidFill>
                  <a:srgbClr val="FFFF00"/>
                </a:solidFill>
                <a:latin typeface="Sandoll 고딕Neo1 TTF 07 Bd" pitchFamily="50" charset="-127"/>
                <a:ea typeface="Sandoll 고딕Neo1 TTF 07 Bd" pitchFamily="50" charset="-127"/>
              </a:rPr>
              <a:t>승급훈련</a:t>
            </a:r>
            <a:endParaRPr lang="en-US" altLang="ko-KR" sz="6000" spc="-100" dirty="0" smtClean="0">
              <a:solidFill>
                <a:srgbClr val="FFFF00"/>
              </a:solidFill>
              <a:latin typeface="Sandoll 고딕Neo1 TTF 07 Bd" pitchFamily="50" charset="-127"/>
              <a:ea typeface="Sandoll 고딕Neo1 TTF 07 Bd" pitchFamily="50" charset="-127"/>
            </a:endParaRPr>
          </a:p>
          <a:p>
            <a:r>
              <a:rPr lang="ko-KR" altLang="en-US" sz="6000" spc="-100" dirty="0" smtClean="0">
                <a:solidFill>
                  <a:srgbClr val="FFFF00"/>
                </a:solidFill>
                <a:latin typeface="Sandoll 고딕Neo1 TTF 07 Bd" pitchFamily="50" charset="-127"/>
                <a:ea typeface="Sandoll 고딕Neo1 TTF 07 Bd" pitchFamily="50" charset="-127"/>
              </a:rPr>
              <a:t>퀴즈</a:t>
            </a:r>
            <a:r>
              <a:rPr lang="en-US" altLang="ko-KR" sz="6000" spc="-100" dirty="0" smtClean="0">
                <a:solidFill>
                  <a:srgbClr val="FFFF00"/>
                </a:solidFill>
                <a:latin typeface="Sandoll 고딕Neo1 TTF 07 Bd" pitchFamily="50" charset="-127"/>
                <a:ea typeface="Sandoll 고딕Neo1 TTF 07 Bd" pitchFamily="50" charset="-127"/>
              </a:rPr>
              <a:t> </a:t>
            </a:r>
            <a:r>
              <a:rPr lang="ko-KR" altLang="en-US" sz="6000" spc="-100" dirty="0" smtClean="0">
                <a:solidFill>
                  <a:srgbClr val="FFFF00"/>
                </a:solidFill>
                <a:latin typeface="Sandoll 고딕Neo1 TTF 07 Bd" pitchFamily="50" charset="-127"/>
                <a:ea typeface="Sandoll 고딕Neo1 TTF 07 Bd" pitchFamily="50" charset="-127"/>
              </a:rPr>
              <a:t>해설 모음</a:t>
            </a:r>
            <a:endParaRPr lang="ko-KR" altLang="en-US" sz="8000" spc="-100" dirty="0">
              <a:solidFill>
                <a:srgbClr val="FFFF00"/>
              </a:solidFill>
              <a:latin typeface="Sandoll 고딕Neo1 TTF 07 Bd" pitchFamily="50" charset="-127"/>
              <a:ea typeface="Sandoll 고딕Neo1 TTF 07 Bd" pitchFamily="50" charset="-127"/>
            </a:endParaRPr>
          </a:p>
        </p:txBody>
      </p:sp>
      <p:pic>
        <p:nvPicPr>
          <p:cNvPr id="7" name="그림 6" descr="마천로고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14400"/>
            <a:ext cx="3257196" cy="929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오공_전신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572458"/>
            <a:ext cx="2218289" cy="5471142"/>
          </a:xfrm>
          <a:prstGeom prst="rect">
            <a:avLst/>
          </a:prstGeom>
        </p:spPr>
      </p:pic>
      <p:sp>
        <p:nvSpPr>
          <p:cNvPr id="8" name="TextBox 6"/>
          <p:cNvSpPr txBox="1"/>
          <p:nvPr/>
        </p:nvSpPr>
        <p:spPr>
          <a:xfrm>
            <a:off x="683568" y="3766728"/>
            <a:ext cx="2805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5400" spc="-100" dirty="0" smtClean="0">
                <a:solidFill>
                  <a:schemeClr val="bg1"/>
                </a:solidFill>
                <a:latin typeface="Sandoll 고딕Neo1 TTF 05 Md" pitchFamily="50" charset="-127"/>
                <a:ea typeface="Sandoll 고딕Neo1 TTF 05 Md" pitchFamily="50" charset="-127"/>
              </a:rPr>
              <a:t>- 57</a:t>
            </a:r>
            <a:r>
              <a:rPr lang="ko-KR" altLang="en-US" sz="5400" spc="-100" dirty="0" smtClean="0">
                <a:solidFill>
                  <a:schemeClr val="bg1"/>
                </a:solidFill>
                <a:latin typeface="Sandoll 고딕Neo1 TTF 05 Md" pitchFamily="50" charset="-127"/>
                <a:ea typeface="Sandoll 고딕Neo1 TTF 05 Md" pitchFamily="50" charset="-127"/>
              </a:rPr>
              <a:t>권 편</a:t>
            </a:r>
            <a:endParaRPr lang="ko-KR" altLang="en-US" sz="5400" spc="-100" dirty="0">
              <a:solidFill>
                <a:schemeClr val="bg1"/>
              </a:solidFill>
              <a:latin typeface="Sandoll 고딕Neo1 TTF 05 Md" pitchFamily="50" charset="-127"/>
              <a:ea typeface="Sandoll 고딕Neo1 TTF 05 Md" pitchFamily="50" charset="-127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83568" y="5445224"/>
            <a:ext cx="5402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spc="-100" dirty="0" smtClean="0">
                <a:solidFill>
                  <a:schemeClr val="bg1"/>
                </a:solidFill>
                <a:latin typeface="Sandoll 고딕Neo1 TTF 03 Lt" pitchFamily="50" charset="-127"/>
                <a:ea typeface="Sandoll 고딕Neo1 TTF 03 Lt" pitchFamily="50" charset="-127"/>
              </a:rPr>
              <a:t>※ </a:t>
            </a:r>
            <a:r>
              <a:rPr lang="ko-KR" altLang="en-US" sz="1400" spc="-100" dirty="0" smtClean="0">
                <a:solidFill>
                  <a:schemeClr val="bg1"/>
                </a:solidFill>
                <a:latin typeface="Sandoll 고딕Neo1 TTF 03 Lt" pitchFamily="50" charset="-127"/>
                <a:ea typeface="Sandoll 고딕Neo1 TTF 03 Lt" pitchFamily="50" charset="-127"/>
              </a:rPr>
              <a:t>본 </a:t>
            </a:r>
            <a:r>
              <a:rPr lang="ko-KR" altLang="en-US" sz="1400" spc="-100" dirty="0" err="1" smtClean="0">
                <a:solidFill>
                  <a:schemeClr val="bg1"/>
                </a:solidFill>
                <a:latin typeface="Sandoll 고딕Neo1 TTF 03 Lt" pitchFamily="50" charset="-127"/>
                <a:ea typeface="Sandoll 고딕Neo1 TTF 03 Lt" pitchFamily="50" charset="-127"/>
              </a:rPr>
              <a:t>콘텐츠는</a:t>
            </a:r>
            <a:r>
              <a:rPr lang="ko-KR" altLang="en-US" sz="1400" spc="-100" dirty="0" smtClean="0">
                <a:solidFill>
                  <a:schemeClr val="bg1"/>
                </a:solidFill>
                <a:latin typeface="Sandoll 고딕Neo1 TTF 03 Lt" pitchFamily="50" charset="-127"/>
                <a:ea typeface="Sandoll 고딕Neo1 TTF 03 Lt" pitchFamily="50" charset="-127"/>
              </a:rPr>
              <a:t> </a:t>
            </a:r>
            <a:r>
              <a:rPr lang="ko-KR" altLang="en-US" sz="1400" spc="-100" dirty="0" err="1" smtClean="0">
                <a:solidFill>
                  <a:schemeClr val="bg1"/>
                </a:solidFill>
                <a:latin typeface="Sandoll 고딕Neo1 TTF 03 Lt" pitchFamily="50" charset="-127"/>
                <a:ea typeface="Sandoll 고딕Neo1 TTF 03 Lt" pitchFamily="50" charset="-127"/>
              </a:rPr>
              <a:t>마공앱의</a:t>
            </a:r>
            <a:r>
              <a:rPr lang="ko-KR" altLang="en-US" sz="1400" spc="-100" dirty="0" smtClean="0">
                <a:solidFill>
                  <a:schemeClr val="bg1"/>
                </a:solidFill>
                <a:latin typeface="Sandoll 고딕Neo1 TTF 03 Lt" pitchFamily="50" charset="-127"/>
                <a:ea typeface="Sandoll 고딕Neo1 TTF 03 Lt" pitchFamily="50" charset="-127"/>
              </a:rPr>
              <a:t> 승급훈련 퀴즈에 대한 해설 자료입니다</a:t>
            </a:r>
            <a:r>
              <a:rPr lang="en-US" altLang="ko-KR" sz="1400" spc="-100" dirty="0" smtClean="0">
                <a:solidFill>
                  <a:schemeClr val="bg1"/>
                </a:solidFill>
                <a:latin typeface="Sandoll 고딕Neo1 TTF 03 Lt" pitchFamily="50" charset="-127"/>
                <a:ea typeface="Sandoll 고딕Neo1 TTF 03 Lt" pitchFamily="50" charset="-127"/>
              </a:rPr>
              <a:t>.</a:t>
            </a:r>
          </a:p>
          <a:p>
            <a:r>
              <a:rPr lang="en-US" altLang="ko-KR" sz="1400" spc="-100" dirty="0" smtClean="0">
                <a:solidFill>
                  <a:schemeClr val="bg1"/>
                </a:solidFill>
                <a:latin typeface="Sandoll 고딕Neo1 TTF 03 Lt" pitchFamily="50" charset="-127"/>
                <a:ea typeface="Sandoll 고딕Neo1 TTF 03 Lt" pitchFamily="50" charset="-127"/>
              </a:rPr>
              <a:t>※ </a:t>
            </a:r>
            <a:r>
              <a:rPr lang="ko-KR" altLang="en-US" sz="1400" spc="-100" dirty="0" smtClean="0">
                <a:solidFill>
                  <a:schemeClr val="bg1"/>
                </a:solidFill>
                <a:latin typeface="Sandoll 고딕Neo1 TTF 03 Lt" pitchFamily="50" charset="-127"/>
                <a:ea typeface="Sandoll 고딕Neo1 TTF 03 Lt" pitchFamily="50" charset="-127"/>
              </a:rPr>
              <a:t>승급훈련 퀴즈는 새로운 </a:t>
            </a:r>
            <a:r>
              <a:rPr lang="ko-KR" altLang="en-US" sz="1400" spc="-100" dirty="0" err="1" smtClean="0">
                <a:solidFill>
                  <a:schemeClr val="bg1"/>
                </a:solidFill>
                <a:latin typeface="Sandoll 고딕Neo1 TTF 03 Lt" pitchFamily="50" charset="-127"/>
                <a:ea typeface="Sandoll 고딕Neo1 TTF 03 Lt" pitchFamily="50" charset="-127"/>
              </a:rPr>
              <a:t>마공앱을</a:t>
            </a:r>
            <a:r>
              <a:rPr lang="ko-KR" altLang="en-US" sz="1400" spc="-100" dirty="0" smtClean="0">
                <a:solidFill>
                  <a:schemeClr val="bg1"/>
                </a:solidFill>
                <a:latin typeface="Sandoll 고딕Neo1 TTF 03 Lt" pitchFamily="50" charset="-127"/>
                <a:ea typeface="Sandoll 고딕Neo1 TTF 03 Lt" pitchFamily="50" charset="-127"/>
              </a:rPr>
              <a:t> 통해 이용 가능하며</a:t>
            </a:r>
            <a:r>
              <a:rPr lang="en-US" altLang="ko-KR" sz="1400" spc="-100" dirty="0" smtClean="0">
                <a:solidFill>
                  <a:schemeClr val="bg1"/>
                </a:solidFill>
                <a:latin typeface="Sandoll 고딕Neo1 TTF 03 Lt" pitchFamily="50" charset="-127"/>
                <a:ea typeface="Sandoll 고딕Neo1 TTF 03 Lt" pitchFamily="50" charset="-127"/>
              </a:rPr>
              <a:t> 54</a:t>
            </a:r>
            <a:r>
              <a:rPr lang="ko-KR" altLang="en-US" sz="1400" spc="-100" dirty="0" smtClean="0">
                <a:solidFill>
                  <a:schemeClr val="bg1"/>
                </a:solidFill>
                <a:latin typeface="Sandoll 고딕Neo1 TTF 03 Lt" pitchFamily="50" charset="-127"/>
                <a:ea typeface="Sandoll 고딕Neo1 TTF 03 Lt" pitchFamily="50" charset="-127"/>
              </a:rPr>
              <a:t>권부터 제공됩니다</a:t>
            </a:r>
            <a:r>
              <a:rPr lang="en-US" altLang="ko-KR" sz="1400" spc="-100" dirty="0" smtClean="0">
                <a:solidFill>
                  <a:schemeClr val="bg1"/>
                </a:solidFill>
                <a:latin typeface="Sandoll 고딕Neo1 TTF 03 Lt" pitchFamily="50" charset="-127"/>
                <a:ea typeface="Sandoll 고딕Neo1 TTF 03 Lt" pitchFamily="50" charset="-127"/>
              </a:rPr>
              <a:t>.</a:t>
            </a:r>
            <a:endParaRPr lang="ko-KR" altLang="en-US" sz="2000" spc="-100" dirty="0">
              <a:solidFill>
                <a:schemeClr val="bg1"/>
              </a:solidFill>
              <a:latin typeface="Sandoll 고딕Neo1 TTF 03 Lt" pitchFamily="50" charset="-127"/>
              <a:ea typeface="Sandoll 고딕Neo1 TTF 03 Lt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214970" y="990430"/>
            <a:ext cx="2232248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307874" y="404813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OX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1109351" y="905018"/>
            <a:ext cx="69252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정보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情報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는</a:t>
            </a:r>
            <a:endParaRPr lang="en-US" altLang="ko-KR" sz="4000" spc="-100" dirty="0" smtClean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눈에 보이는 것에만 쓰는 말이다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.</a:t>
            </a:r>
          </a:p>
        </p:txBody>
      </p:sp>
      <p:sp>
        <p:nvSpPr>
          <p:cNvPr id="28" name="TextBox 6"/>
          <p:cNvSpPr txBox="1"/>
          <p:nvPr/>
        </p:nvSpPr>
        <p:spPr>
          <a:xfrm>
            <a:off x="5334640" y="6098158"/>
            <a:ext cx="3397597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10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grpSp>
        <p:nvGrpSpPr>
          <p:cNvPr id="2" name="그룹 10"/>
          <p:cNvGrpSpPr/>
          <p:nvPr/>
        </p:nvGrpSpPr>
        <p:grpSpPr>
          <a:xfrm>
            <a:off x="2735796" y="2349500"/>
            <a:ext cx="3672408" cy="1719334"/>
            <a:chOff x="1475656" y="2341262"/>
            <a:chExt cx="2376264" cy="1727572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1475656" y="2341262"/>
              <a:ext cx="1152000" cy="17272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tx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O</a:t>
              </a:r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2699792" y="2341262"/>
              <a:ext cx="1152128" cy="1727572"/>
            </a:xfrm>
            <a:prstGeom prst="roundRect">
              <a:avLst/>
            </a:prstGeom>
            <a:solidFill>
              <a:srgbClr val="D90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bg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X</a:t>
              </a:r>
            </a:p>
          </p:txBody>
        </p:sp>
      </p:grpSp>
      <p:sp>
        <p:nvSpPr>
          <p:cNvPr id="33" name="TextBox 6"/>
          <p:cNvSpPr txBox="1"/>
          <p:nvPr/>
        </p:nvSpPr>
        <p:spPr>
          <a:xfrm>
            <a:off x="1965368" y="4481244"/>
            <a:ext cx="5213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정보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情報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관찰이나 측정을 통해 수집한 자료를</a:t>
            </a:r>
            <a:endParaRPr lang="en-US" altLang="ko-KR" sz="1600" spc="-100" dirty="0" smtClean="0">
              <a:solidFill>
                <a:srgbClr val="FFFF00"/>
              </a:solidFill>
              <a:latin typeface="Sandoll 고딕Neo1 05 Medium" pitchFamily="34" charset="-127"/>
              <a:ea typeface="Sandoll 고딕Neo1 05 Medium" pitchFamily="34" charset="-127"/>
            </a:endParaRPr>
          </a:p>
          <a:p>
            <a:pPr algn="ctr"/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실제 문제에 도움이 되도록 정리한 지식 또는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자료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를 이르는 말로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</a:t>
            </a:r>
          </a:p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눈에 보이지 않는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지식 또는 자료에 쓰는 말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9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5" name="TextBox 6"/>
          <p:cNvSpPr txBox="1"/>
          <p:nvPr/>
        </p:nvSpPr>
        <p:spPr>
          <a:xfrm>
            <a:off x="2766859" y="404813"/>
            <a:ext cx="361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어색한 문장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628194" y="905018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암호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暗號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3876" y="6098158"/>
            <a:ext cx="3378361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그 신문은 </a:t>
            </a:r>
            <a:r>
              <a:rPr lang="ko-KR" altLang="en-US" sz="14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암호</a:t>
            </a:r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로 적혀 있어 누구나 쉽게 읽을 수 있다</a:t>
            </a:r>
            <a:r>
              <a:rPr lang="en-US" altLang="ko-KR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암호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를 풀어야만 방에서 탈출할 수 있다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피해자는 범인을 알리는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암호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를 적어 두었다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1445984" y="4440054"/>
            <a:ext cx="6252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암호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暗號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다른 사람이 쉽게 정보를 얻지 못하게 하기 위해 만드는 것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따라서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 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암호로 적혀 있어 누구나 쉽게 읽을 수 있다는 말은 어색합니다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2" name="타원 11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10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53876" y="6098158"/>
            <a:ext cx="3378361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12" name="타원 11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11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228787" y="990430"/>
            <a:ext cx="2232248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6"/>
          <p:cNvSpPr txBox="1"/>
          <p:nvPr/>
        </p:nvSpPr>
        <p:spPr>
          <a:xfrm>
            <a:off x="3307874" y="404813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OX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880120" y="905018"/>
            <a:ext cx="73837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암호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暗號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는</a:t>
            </a:r>
            <a:endParaRPr lang="en-US" altLang="ko-KR" sz="4000" spc="-100" dirty="0" smtClean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비밀을 지키기 위해 만드는 것이다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.</a:t>
            </a:r>
          </a:p>
        </p:txBody>
      </p:sp>
      <p:grpSp>
        <p:nvGrpSpPr>
          <p:cNvPr id="16" name="그룹 10"/>
          <p:cNvGrpSpPr/>
          <p:nvPr/>
        </p:nvGrpSpPr>
        <p:grpSpPr>
          <a:xfrm>
            <a:off x="2735796" y="2349500"/>
            <a:ext cx="3672408" cy="1719334"/>
            <a:chOff x="1475656" y="2341262"/>
            <a:chExt cx="2376264" cy="1727572"/>
          </a:xfrm>
        </p:grpSpPr>
        <p:sp>
          <p:nvSpPr>
            <p:cNvPr id="17" name="모서리가 둥근 직사각형 16"/>
            <p:cNvSpPr/>
            <p:nvPr/>
          </p:nvSpPr>
          <p:spPr>
            <a:xfrm>
              <a:off x="1475656" y="2341262"/>
              <a:ext cx="1152000" cy="1727200"/>
            </a:xfrm>
            <a:prstGeom prst="roundRect">
              <a:avLst/>
            </a:prstGeom>
            <a:solidFill>
              <a:srgbClr val="D90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bg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O</a:t>
              </a: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2699792" y="2341262"/>
              <a:ext cx="1152128" cy="1727572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tx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X</a:t>
              </a:r>
            </a:p>
          </p:txBody>
        </p:sp>
      </p:grpSp>
      <p:sp>
        <p:nvSpPr>
          <p:cNvPr id="19" name="TextBox 6"/>
          <p:cNvSpPr txBox="1"/>
          <p:nvPr/>
        </p:nvSpPr>
        <p:spPr>
          <a:xfrm>
            <a:off x="1181498" y="4481244"/>
            <a:ext cx="6781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암호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暗號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비밀을 유지하기 위해 당사자끼리만 알 수 있도록 꾸민 약속 기호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4018066" y="1606220"/>
            <a:ext cx="1008112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8" name="TextBox 6"/>
          <p:cNvSpPr txBox="1"/>
          <p:nvPr/>
        </p:nvSpPr>
        <p:spPr>
          <a:xfrm>
            <a:off x="5345861" y="6098158"/>
            <a:ext cx="3386376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18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12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2422215" y="404813"/>
            <a:ext cx="4299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쓰임이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같은 문장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적의 </a:t>
            </a:r>
            <a:r>
              <a:rPr lang="ko-KR" altLang="en-US" sz="14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공격</a:t>
            </a:r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을 받은 마을은 완전히 초토화되었다</a:t>
            </a:r>
            <a:r>
              <a:rPr lang="en-US" altLang="ko-KR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근거 없이 남의 인격을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공격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해서는 안 된다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야당은 여당의 정책에 대해 맹렬히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공격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했다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 </a:t>
            </a:r>
          </a:p>
        </p:txBody>
      </p:sp>
      <p:sp>
        <p:nvSpPr>
          <p:cNvPr id="18" name="TextBox 6"/>
          <p:cNvSpPr txBox="1"/>
          <p:nvPr/>
        </p:nvSpPr>
        <p:spPr>
          <a:xfrm>
            <a:off x="743870" y="4440054"/>
            <a:ext cx="7656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공격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攻擊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에는 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나아가 적을 친다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라는 의미와 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남을 비난하거나 반대한다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라는 의미가 있습니다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  <a:p>
            <a:pPr algn="ctr"/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제시 문장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과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적의 공격을 받은 마을은 완전히 초토화되었다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라는 문장에서는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적을 친다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의미로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</a:t>
            </a:r>
          </a:p>
          <a:p>
            <a:pPr algn="ctr"/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나머지 문장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에서는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남을 비난하거나 반대한다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의미로 사용되었습니다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9" name="TextBox 6"/>
          <p:cNvSpPr txBox="1"/>
          <p:nvPr/>
        </p:nvSpPr>
        <p:spPr>
          <a:xfrm>
            <a:off x="2386951" y="905018"/>
            <a:ext cx="43701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사나운 개가</a:t>
            </a:r>
            <a:endParaRPr lang="en-US" altLang="ko-KR" sz="4000" spc="-100" dirty="0" smtClean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갑자기 공격해 왔다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45861" y="6098158"/>
            <a:ext cx="3386376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18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12" name="타원 11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13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3074637" y="404813"/>
            <a:ext cx="299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빈칸 채우기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2628197" y="905018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공격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攻擊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475656" y="2349500"/>
            <a:ext cx="6192688" cy="171933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12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  <a:p>
            <a:pPr algn="ctr"/>
            <a:r>
              <a:rPr lang="ko-KR" altLang="en-US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나아가 적을 </a:t>
            </a:r>
            <a:r>
              <a:rPr lang="ko-KR" altLang="en-US" sz="20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□</a:t>
            </a:r>
            <a:endParaRPr lang="en-US" altLang="ko-KR" sz="20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2814955" y="4440054"/>
            <a:ext cx="3514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공격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攻擊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은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나아가 적을 친다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뜻입니다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799692" y="3201686"/>
            <a:ext cx="1224136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침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23985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쉼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468001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봄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612017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끎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8" name="TextBox 6"/>
          <p:cNvSpPr txBox="1"/>
          <p:nvPr/>
        </p:nvSpPr>
        <p:spPr>
          <a:xfrm>
            <a:off x="5345861" y="6098158"/>
            <a:ext cx="3386376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18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14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228787" y="990430"/>
            <a:ext cx="2232000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6"/>
          <p:cNvSpPr txBox="1"/>
          <p:nvPr/>
        </p:nvSpPr>
        <p:spPr>
          <a:xfrm>
            <a:off x="3307874" y="404813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OX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1338587" y="905018"/>
            <a:ext cx="64668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공격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攻擊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은</a:t>
            </a:r>
            <a:endParaRPr lang="en-US" altLang="ko-KR" sz="4000" spc="-100" dirty="0" smtClean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사람에게만 쓸 수 있는 말이다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.</a:t>
            </a:r>
          </a:p>
        </p:txBody>
      </p:sp>
      <p:grpSp>
        <p:nvGrpSpPr>
          <p:cNvPr id="16" name="그룹 10"/>
          <p:cNvGrpSpPr/>
          <p:nvPr/>
        </p:nvGrpSpPr>
        <p:grpSpPr>
          <a:xfrm>
            <a:off x="2735796" y="2349500"/>
            <a:ext cx="3672408" cy="1719334"/>
            <a:chOff x="1475656" y="2341262"/>
            <a:chExt cx="2376264" cy="1727572"/>
          </a:xfrm>
        </p:grpSpPr>
        <p:sp>
          <p:nvSpPr>
            <p:cNvPr id="17" name="모서리가 둥근 직사각형 16"/>
            <p:cNvSpPr/>
            <p:nvPr/>
          </p:nvSpPr>
          <p:spPr>
            <a:xfrm>
              <a:off x="1475656" y="2341262"/>
              <a:ext cx="1152000" cy="17272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tx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O</a:t>
              </a: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2699792" y="2341262"/>
              <a:ext cx="1152128" cy="1727572"/>
            </a:xfrm>
            <a:prstGeom prst="roundRect">
              <a:avLst/>
            </a:prstGeom>
            <a:solidFill>
              <a:srgbClr val="D90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bg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X</a:t>
              </a:r>
            </a:p>
          </p:txBody>
        </p:sp>
      </p:grpSp>
      <p:sp>
        <p:nvSpPr>
          <p:cNvPr id="19" name="TextBox 6"/>
          <p:cNvSpPr txBox="1"/>
          <p:nvPr/>
        </p:nvSpPr>
        <p:spPr>
          <a:xfrm>
            <a:off x="2306819" y="4481244"/>
            <a:ext cx="4530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공격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攻擊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은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사람이 아닌 대상에도 쓸 수 있는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말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8" name="TextBox 6"/>
          <p:cNvSpPr txBox="1"/>
          <p:nvPr/>
        </p:nvSpPr>
        <p:spPr>
          <a:xfrm>
            <a:off x="5328228" y="6098158"/>
            <a:ext cx="3404009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25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15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3037766" y="404813"/>
            <a:ext cx="306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단어 뜻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18" name="TextBox 6"/>
          <p:cNvSpPr txBox="1"/>
          <p:nvPr/>
        </p:nvSpPr>
        <p:spPr>
          <a:xfrm>
            <a:off x="2628194" y="905018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경보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警報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위험이 닥쳐올 때 경계하도록 미리 알리는 일</a:t>
            </a:r>
            <a:endParaRPr lang="en-US" altLang="ko-KR" sz="1400" spc="-100" dirty="0" smtClean="0">
              <a:solidFill>
                <a:schemeClr val="bg1">
                  <a:lumMod val="95000"/>
                </a:schemeClr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힘으로 으르고 협박함</a:t>
            </a:r>
            <a:endParaRPr lang="en-US" altLang="ko-KR" sz="14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근심하거나 걱정함</a:t>
            </a:r>
            <a:endParaRPr lang="en-US" altLang="ko-KR" sz="14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25" name="TextBox 6"/>
          <p:cNvSpPr txBox="1"/>
          <p:nvPr/>
        </p:nvSpPr>
        <p:spPr>
          <a:xfrm>
            <a:off x="917796" y="4440054"/>
            <a:ext cx="7308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경보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警報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위험이 닥쳐올 때 경계하도록 미리 알리는 일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을 뜻합니다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힘으로 으르고 협박함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은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위협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威脅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근심하거나 걱정함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은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우려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憂慮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에 대한 설명입니다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8" name="TextBox 6"/>
          <p:cNvSpPr txBox="1"/>
          <p:nvPr/>
        </p:nvSpPr>
        <p:spPr>
          <a:xfrm>
            <a:off x="5328228" y="6098158"/>
            <a:ext cx="3404009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25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16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2902313" y="404813"/>
            <a:ext cx="3339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바른 문장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2628194" y="905018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경보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警報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태풍이 다가오자 </a:t>
            </a:r>
            <a:r>
              <a:rPr lang="ko-KR" altLang="en-US" sz="14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경보</a:t>
            </a:r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가 내려졌다</a:t>
            </a:r>
            <a:r>
              <a:rPr lang="en-US" altLang="ko-KR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한 번만 더 이런 행동을 하면 절교하겠다고 </a:t>
            </a:r>
            <a:r>
              <a:rPr lang="ko-KR" altLang="en-US" sz="1400" spc="-100" dirty="0" err="1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경보</a:t>
            </a:r>
            <a:r>
              <a:rPr lang="ko-KR" altLang="en-US" sz="1400" spc="-100" dirty="0" err="1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했다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함부로 남의 약점을 잡고 </a:t>
            </a:r>
            <a:r>
              <a:rPr lang="ko-KR" altLang="en-US" sz="1400" spc="-100" dirty="0" err="1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경보</a:t>
            </a:r>
            <a:r>
              <a:rPr lang="ko-KR" altLang="en-US" sz="1400" spc="-100" dirty="0" err="1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해서는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 안 된다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9" name="TextBox 6"/>
          <p:cNvSpPr txBox="1"/>
          <p:nvPr/>
        </p:nvSpPr>
        <p:spPr>
          <a:xfrm>
            <a:off x="1460410" y="4440054"/>
            <a:ext cx="6223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절교를 선언하기 전에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미리 주의를 주는 상황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에서는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경고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警告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가 어울립니다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또한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남의 약점을 잡는 상황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에서는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협박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脅迫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이 어울립니다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228787" y="990430"/>
            <a:ext cx="2232248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307874" y="404813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OX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1633533" y="905018"/>
            <a:ext cx="58769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경보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警報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는</a:t>
            </a:r>
            <a:endParaRPr lang="en-US" altLang="ko-KR" sz="4000" spc="-100" dirty="0" smtClean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위험을 미리 알리는 것이다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.</a:t>
            </a:r>
          </a:p>
        </p:txBody>
      </p:sp>
      <p:sp>
        <p:nvSpPr>
          <p:cNvPr id="28" name="TextBox 6"/>
          <p:cNvSpPr txBox="1"/>
          <p:nvPr/>
        </p:nvSpPr>
        <p:spPr>
          <a:xfrm>
            <a:off x="5295078" y="6098158"/>
            <a:ext cx="3437159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25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33" name="TextBox 6"/>
          <p:cNvSpPr txBox="1"/>
          <p:nvPr/>
        </p:nvSpPr>
        <p:spPr>
          <a:xfrm>
            <a:off x="2042309" y="4481244"/>
            <a:ext cx="5059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경보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警報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위험이 닥쳐올 때 미리 알린다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점이 중요합니다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17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grpSp>
        <p:nvGrpSpPr>
          <p:cNvPr id="12" name="그룹 10"/>
          <p:cNvGrpSpPr/>
          <p:nvPr/>
        </p:nvGrpSpPr>
        <p:grpSpPr>
          <a:xfrm>
            <a:off x="2735796" y="2349500"/>
            <a:ext cx="3672408" cy="1719334"/>
            <a:chOff x="1475656" y="2341262"/>
            <a:chExt cx="2376264" cy="1727572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1475656" y="2341262"/>
              <a:ext cx="1152000" cy="1727200"/>
            </a:xfrm>
            <a:prstGeom prst="roundRect">
              <a:avLst/>
            </a:prstGeom>
            <a:solidFill>
              <a:srgbClr val="D90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bg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O</a:t>
              </a: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2699792" y="2341262"/>
              <a:ext cx="1152128" cy="1727572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tx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037768" y="404813"/>
            <a:ext cx="306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단어 뜻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5303093" y="6098158"/>
            <a:ext cx="34291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51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나라나 지역을 도맡아 다스림</a:t>
            </a:r>
            <a:endParaRPr lang="en-US" altLang="ko-KR" sz="1400" spc="-100" dirty="0" smtClean="0">
              <a:solidFill>
                <a:schemeClr val="bg1">
                  <a:lumMod val="95000"/>
                </a:schemeClr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자신이 맡은 직책에 관련된 여러 일을 처리하는 일</a:t>
            </a:r>
            <a:endParaRPr lang="en-US" altLang="ko-KR" sz="14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범죄와 형벌에 관한 법률 체계</a:t>
            </a:r>
            <a:endParaRPr lang="en-US" altLang="ko-KR" sz="14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958945" y="4440054"/>
            <a:ext cx="5226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통치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統治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나라나 지역을 도맡아 다스린다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뜻입니다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자신이 맡은 직책에 관련된 여러 일을 처리하는 일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은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사무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事務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</a:t>
            </a: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범죄와 형벌에 관한 법률 체계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형법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刑法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에 관한 설명입니다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18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2628197" y="905018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통치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統治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300996" y="1606220"/>
            <a:ext cx="1008112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459090" y="404813"/>
            <a:ext cx="422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쓰임이 같은 문장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2223445" y="905018"/>
            <a:ext cx="46971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수학에 쓰이는</a:t>
            </a:r>
            <a:endParaRPr lang="en-US" altLang="ko-KR" sz="4000" spc="-100" dirty="0" smtClean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기호는 언제나 어렵다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.</a:t>
            </a:r>
          </a:p>
        </p:txBody>
      </p:sp>
      <p:sp>
        <p:nvSpPr>
          <p:cNvPr id="28" name="TextBox 6"/>
          <p:cNvSpPr txBox="1"/>
          <p:nvPr/>
        </p:nvSpPr>
        <p:spPr>
          <a:xfrm>
            <a:off x="5416393" y="6098158"/>
            <a:ext cx="33158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8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화살표나 손가락 표시 등 다양한 </a:t>
            </a:r>
            <a:r>
              <a:rPr lang="ko-KR" altLang="en-US" sz="14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기호</a:t>
            </a:r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를 넣었다</a:t>
            </a:r>
            <a:r>
              <a:rPr lang="en-US" altLang="ko-KR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기호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에 따라 다양한 음식을 즐길 수 있다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커피는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기호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 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식품에 해당한다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3" name="TextBox 6"/>
          <p:cNvSpPr txBox="1"/>
          <p:nvPr/>
        </p:nvSpPr>
        <p:spPr>
          <a:xfrm>
            <a:off x="1460461" y="4440054"/>
            <a:ext cx="62231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수학에 쓰이는 기호는 언제나 어렵다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에서 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기호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</a:t>
            </a:r>
            <a:endParaRPr lang="en-US" altLang="ko-KR" sz="16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  <a:p>
            <a:pPr algn="ctr"/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어떠한 뜻을 나타내기 위해 쓰이는 일정한 표시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를 의미하는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기호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記號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화살표나 손가락 표시도 이 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기호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記號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에 해당하지요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나머지 문장에서의 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기호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즐기고 좋아한다는 의미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의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기호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嗜好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1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902312" y="404813"/>
            <a:ext cx="3339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바른 문장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2628194" y="905018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통치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統治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5363943" y="6098158"/>
            <a:ext cx="336829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51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왕정 국가는 왕이 </a:t>
            </a:r>
            <a:r>
              <a:rPr lang="ko-KR" altLang="en-US" sz="14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통치</a:t>
            </a:r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하는 국가이다</a:t>
            </a:r>
            <a:r>
              <a:rPr lang="en-US" altLang="ko-KR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남을 멋대로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통치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하려 해서는 안 된다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사람은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통치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할 수 없는 상황에 두려움을 느낀다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3" name="TextBox 6"/>
          <p:cNvSpPr txBox="1"/>
          <p:nvPr/>
        </p:nvSpPr>
        <p:spPr>
          <a:xfrm>
            <a:off x="1284082" y="4440054"/>
            <a:ext cx="6575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통치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統治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나라나 지역을 도맡아 다스린다는 뜻이므로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</a:t>
            </a:r>
          </a:p>
          <a:p>
            <a:pPr algn="ctr"/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남이나 상황을 마음대로 다스리는 경우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에는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통제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統制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를 쓰는 게 자연스럽습니다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19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3267543" y="990430"/>
            <a:ext cx="2176866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307874" y="404813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OX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1338587" y="905018"/>
            <a:ext cx="64668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통치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統治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는</a:t>
            </a:r>
            <a:endParaRPr lang="en-US" altLang="ko-KR" sz="4000" spc="-100" dirty="0" smtClean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사람에게만 쓸 수 있는 말이다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.</a:t>
            </a:r>
          </a:p>
        </p:txBody>
      </p:sp>
      <p:sp>
        <p:nvSpPr>
          <p:cNvPr id="28" name="TextBox 6"/>
          <p:cNvSpPr txBox="1"/>
          <p:nvPr/>
        </p:nvSpPr>
        <p:spPr>
          <a:xfrm>
            <a:off x="5363943" y="6098158"/>
            <a:ext cx="336829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51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33" name="TextBox 6"/>
          <p:cNvSpPr txBox="1"/>
          <p:nvPr/>
        </p:nvSpPr>
        <p:spPr>
          <a:xfrm>
            <a:off x="2417425" y="4481244"/>
            <a:ext cx="4309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통치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統治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나라나 지역을 다스릴 때 쓰는 말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20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grpSp>
        <p:nvGrpSpPr>
          <p:cNvPr id="13" name="그룹 10"/>
          <p:cNvGrpSpPr/>
          <p:nvPr/>
        </p:nvGrpSpPr>
        <p:grpSpPr>
          <a:xfrm>
            <a:off x="2735796" y="2349500"/>
            <a:ext cx="3672408" cy="1719334"/>
            <a:chOff x="1475656" y="2341262"/>
            <a:chExt cx="2376264" cy="1727572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1475656" y="2341262"/>
              <a:ext cx="1152000" cy="17272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tx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O</a:t>
              </a:r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2699792" y="2341262"/>
              <a:ext cx="1152128" cy="1727572"/>
            </a:xfrm>
            <a:prstGeom prst="roundRect">
              <a:avLst/>
            </a:prstGeom>
            <a:solidFill>
              <a:srgbClr val="D90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bg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766860" y="404813"/>
            <a:ext cx="361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어색한 문장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2628194" y="905018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치안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治安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5322842" y="6098158"/>
            <a:ext cx="3409395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치안</a:t>
            </a:r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을 위해 안전 벨트는 꼭 착용해야 한다</a:t>
            </a:r>
            <a:r>
              <a:rPr lang="en-US" altLang="ko-KR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치안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 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유지를 위해 순찰을 늘리기로 결정했다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치안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이 좋지 않은 나라에서는 특히 주의해야 한다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 </a:t>
            </a:r>
          </a:p>
        </p:txBody>
      </p:sp>
      <p:sp>
        <p:nvSpPr>
          <p:cNvPr id="33" name="TextBox 6"/>
          <p:cNvSpPr txBox="1"/>
          <p:nvPr/>
        </p:nvSpPr>
        <p:spPr>
          <a:xfrm>
            <a:off x="997144" y="4440054"/>
            <a:ext cx="7149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안전 벨트를 착용하는 이유는 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치안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治安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)’ 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때문이 아니라 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안전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安全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)’ 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때문입니다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이처럼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사고가 날 가능성을 줄이는 상황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에서는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안전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安全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이라는 표현을 사용해야 합니다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21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074637" y="404813"/>
            <a:ext cx="299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빈칸 채우기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2628197" y="905018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치안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治安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</a:p>
        </p:txBody>
      </p:sp>
      <p:sp>
        <p:nvSpPr>
          <p:cNvPr id="28" name="TextBox 6"/>
          <p:cNvSpPr txBox="1"/>
          <p:nvPr/>
        </p:nvSpPr>
        <p:spPr>
          <a:xfrm>
            <a:off x="5322842" y="6098158"/>
            <a:ext cx="3409395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2349500"/>
            <a:ext cx="6192688" cy="171933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12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  <a:p>
            <a:pPr algn="ctr"/>
            <a:r>
              <a:rPr lang="ko-KR" altLang="en-US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사회의 안전과 </a:t>
            </a:r>
            <a:r>
              <a:rPr lang="ko-KR" altLang="en-US" sz="20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□□ </a:t>
            </a:r>
            <a:r>
              <a:rPr lang="ko-KR" altLang="en-US" sz="2000" spc="-100" dirty="0" err="1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를</a:t>
            </a:r>
            <a:r>
              <a:rPr lang="ko-KR" altLang="en-US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 유지함</a:t>
            </a:r>
            <a:endParaRPr lang="en-US" altLang="ko-KR" sz="20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2263523" y="4440054"/>
            <a:ext cx="4616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치안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治安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은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사회의 안전과 질서를 유지한다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뜻입니다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22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799692" y="3201686"/>
            <a:ext cx="1224136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질서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23985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보조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68001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의지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12017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구조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3220324" y="990430"/>
            <a:ext cx="2232248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307874" y="404813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OX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2157721" y="905018"/>
            <a:ext cx="48285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치안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治安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은</a:t>
            </a:r>
            <a:endParaRPr lang="en-US" altLang="ko-KR" sz="4000" spc="-100" dirty="0" smtClean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질서와 관련된 말이다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.</a:t>
            </a:r>
          </a:p>
        </p:txBody>
      </p:sp>
      <p:sp>
        <p:nvSpPr>
          <p:cNvPr id="28" name="TextBox 6"/>
          <p:cNvSpPr txBox="1"/>
          <p:nvPr/>
        </p:nvSpPr>
        <p:spPr>
          <a:xfrm>
            <a:off x="5322842" y="6098158"/>
            <a:ext cx="3409395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grpSp>
        <p:nvGrpSpPr>
          <p:cNvPr id="2" name="그룹 10"/>
          <p:cNvGrpSpPr/>
          <p:nvPr/>
        </p:nvGrpSpPr>
        <p:grpSpPr>
          <a:xfrm>
            <a:off x="2735796" y="2349500"/>
            <a:ext cx="3672408" cy="1719334"/>
            <a:chOff x="1475656" y="2341262"/>
            <a:chExt cx="2376264" cy="1727572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1475656" y="2341262"/>
              <a:ext cx="1152000" cy="1727200"/>
            </a:xfrm>
            <a:prstGeom prst="roundRect">
              <a:avLst/>
            </a:prstGeom>
            <a:solidFill>
              <a:srgbClr val="D90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bg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O</a:t>
              </a:r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2699792" y="2341262"/>
              <a:ext cx="1152128" cy="1727572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tx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X</a:t>
              </a:r>
            </a:p>
          </p:txBody>
        </p:sp>
      </p:grpSp>
      <p:sp>
        <p:nvSpPr>
          <p:cNvPr id="33" name="TextBox 6"/>
          <p:cNvSpPr txBox="1"/>
          <p:nvPr/>
        </p:nvSpPr>
        <p:spPr>
          <a:xfrm>
            <a:off x="1203954" y="4481244"/>
            <a:ext cx="6736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치안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治安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은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사회의 안전과 질서를 유지한다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뜻이므로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질서와 관련 있는 말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23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902318" y="404813"/>
            <a:ext cx="3339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같은 관계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2564892" y="905018"/>
            <a:ext cx="40142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err="1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마땅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 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- 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당연</a:t>
            </a:r>
            <a:endParaRPr lang="en-US" altLang="ko-KR" sz="6600" spc="-100" dirty="0" smtClean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5322842" y="6098158"/>
            <a:ext cx="3409395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53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협의 </a:t>
            </a:r>
            <a:r>
              <a:rPr lang="en-US" altLang="ko-KR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- </a:t>
            </a:r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의논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유해 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- 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무해</a:t>
            </a:r>
            <a:endParaRPr lang="en-US" altLang="ko-KR" sz="14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꽃 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- 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장미</a:t>
            </a:r>
            <a:endParaRPr lang="en-US" altLang="ko-KR" sz="14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2268376" y="4440054"/>
            <a:ext cx="46073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err="1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마땅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과 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당연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當然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은 뜻이 서로 비슷한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유의 관계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협의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–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의논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 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역시 뜻이 서로 비슷한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유의 관계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이며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</a:t>
            </a: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유해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–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무해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뜻이 서로 반대되는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반의 관계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</a:t>
            </a: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꽃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–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장미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장미가 꽃에 포함되므로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상하 관계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24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8" name="TextBox 6"/>
          <p:cNvSpPr txBox="1"/>
          <p:nvPr/>
        </p:nvSpPr>
        <p:spPr>
          <a:xfrm>
            <a:off x="5322842" y="6098158"/>
            <a:ext cx="3409395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53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25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2766860" y="404813"/>
            <a:ext cx="361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어색한 문장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2628194" y="905018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당연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當然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고양이가 사람 말을 하는 것은 </a:t>
            </a:r>
            <a:r>
              <a:rPr lang="ko-KR" altLang="en-US" sz="14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당연</a:t>
            </a:r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한 일이다</a:t>
            </a:r>
            <a:r>
              <a:rPr lang="en-US" altLang="ko-KR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남의 호의를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당연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히 여겨서는 안 된다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당연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히 해야 할 일을 했을 뿐인걸요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9" name="TextBox 6"/>
          <p:cNvSpPr txBox="1"/>
          <p:nvPr/>
        </p:nvSpPr>
        <p:spPr>
          <a:xfrm>
            <a:off x="2289966" y="4440054"/>
            <a:ext cx="4564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고양이는 사람 말을 하지 않습니다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만약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고양이가 사람 말을 한다면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 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그건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놀라운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 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일입니다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009954" y="990430"/>
            <a:ext cx="2232248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307874" y="404813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OX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836841" y="905018"/>
            <a:ext cx="74703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당연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當然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에는</a:t>
            </a:r>
            <a:endParaRPr lang="en-US" altLang="ko-KR" sz="4000" spc="-100" dirty="0" smtClean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  <a:p>
            <a:pPr algn="ctr"/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‘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유지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’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를 의미하는 한자가 들어간다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.</a:t>
            </a:r>
          </a:p>
        </p:txBody>
      </p:sp>
      <p:sp>
        <p:nvSpPr>
          <p:cNvPr id="28" name="TextBox 6"/>
          <p:cNvSpPr txBox="1"/>
          <p:nvPr/>
        </p:nvSpPr>
        <p:spPr>
          <a:xfrm>
            <a:off x="5322842" y="6098158"/>
            <a:ext cx="3409395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53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grpSp>
        <p:nvGrpSpPr>
          <p:cNvPr id="2" name="그룹 10"/>
          <p:cNvGrpSpPr/>
          <p:nvPr/>
        </p:nvGrpSpPr>
        <p:grpSpPr>
          <a:xfrm>
            <a:off x="2735796" y="2349500"/>
            <a:ext cx="3672408" cy="1719334"/>
            <a:chOff x="1475656" y="2341262"/>
            <a:chExt cx="2376264" cy="1727572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1475656" y="2341262"/>
              <a:ext cx="1152000" cy="17272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tx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O</a:t>
              </a:r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2699792" y="2341262"/>
              <a:ext cx="1152128" cy="1727572"/>
            </a:xfrm>
            <a:prstGeom prst="roundRect">
              <a:avLst/>
            </a:prstGeom>
            <a:solidFill>
              <a:srgbClr val="D90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bg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X</a:t>
              </a:r>
            </a:p>
          </p:txBody>
        </p:sp>
      </p:grpSp>
      <p:sp>
        <p:nvSpPr>
          <p:cNvPr id="33" name="TextBox 6"/>
          <p:cNvSpPr txBox="1"/>
          <p:nvPr/>
        </p:nvSpPr>
        <p:spPr>
          <a:xfrm>
            <a:off x="1595872" y="4481244"/>
            <a:ext cx="5952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당연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을 한자로 쓰면 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當然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으로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 </a:t>
            </a:r>
            <a:r>
              <a:rPr lang="ko-KR" altLang="en-US" sz="1600" spc="-100" dirty="0" err="1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마땅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 당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當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 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자와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그럴 연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然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자가 사용되며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</a:t>
            </a: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유지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를 의미하는 한자는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사용되지 않습니다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26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037769" y="404813"/>
            <a:ext cx="306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단어 뜻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2628194" y="905018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치료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治療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5330793" y="6098158"/>
            <a:ext cx="34014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66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병이나 상처 따위를 잘 다스려 낫게 함</a:t>
            </a:r>
            <a:endParaRPr lang="en-US" altLang="ko-KR" sz="1400" spc="-100" dirty="0" smtClean="0">
              <a:solidFill>
                <a:schemeClr val="bg1">
                  <a:lumMod val="95000"/>
                </a:schemeClr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다쳤거나 앓고 있는 환자나 노약자를 보살피고 돌봄</a:t>
            </a:r>
            <a:endParaRPr lang="en-US" altLang="ko-KR" sz="14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편안히 쉬면서 몸과 마음을 보양함</a:t>
            </a:r>
            <a:endParaRPr lang="en-US" altLang="ko-KR" sz="14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782614" y="4440054"/>
            <a:ext cx="5578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치료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治療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병이나 상처 따위를 잘 다스려 낫게 한다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뜻입니다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다쳤거나 앓고 있는 환자나 노약자를 보살피고 돌봄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은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간호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看護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</a:t>
            </a: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편안히 쉬면서 몸과 마음을 보양함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은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요양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err="1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療養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에 대한 설명입니다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27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8" name="TextBox 6"/>
          <p:cNvSpPr txBox="1"/>
          <p:nvPr/>
        </p:nvSpPr>
        <p:spPr>
          <a:xfrm>
            <a:off x="5313801" y="6098158"/>
            <a:ext cx="3418436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66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28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6" name="TextBox 6"/>
          <p:cNvSpPr txBox="1"/>
          <p:nvPr/>
        </p:nvSpPr>
        <p:spPr>
          <a:xfrm>
            <a:off x="2902315" y="404813"/>
            <a:ext cx="3339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바른 문장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7" name="TextBox 6"/>
          <p:cNvSpPr txBox="1"/>
          <p:nvPr/>
        </p:nvSpPr>
        <p:spPr>
          <a:xfrm>
            <a:off x="2628194" y="905018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치료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治療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다쳤으면 제대로 </a:t>
            </a:r>
            <a:r>
              <a:rPr lang="ko-KR" altLang="en-US" sz="14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치료</a:t>
            </a:r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를 받아야 한다</a:t>
            </a:r>
            <a:r>
              <a:rPr lang="en-US" altLang="ko-KR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4" name="모서리가 둥근 직사각형 33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어려운 문제를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치료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하는 데 성공했다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5" name="모서리가 둥근 직사각형 34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닭고기를 여러 가지 </a:t>
            </a:r>
            <a:r>
              <a:rPr lang="ko-KR" altLang="en-US" sz="1400" spc="-100" dirty="0" err="1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레시피로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치료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했다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6" name="TextBox 6"/>
          <p:cNvSpPr txBox="1"/>
          <p:nvPr/>
        </p:nvSpPr>
        <p:spPr>
          <a:xfrm>
            <a:off x="1771394" y="4440054"/>
            <a:ext cx="5601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어려운 문제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치료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治療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하는 것이 아니라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해결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解決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하는 것입니다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또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 </a:t>
            </a:r>
            <a:r>
              <a:rPr lang="ko-KR" altLang="en-US" sz="1600" spc="-100" dirty="0" err="1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레시피를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 사용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해서 하는 것은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요리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err="1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料理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5" name="TextBox 6"/>
          <p:cNvSpPr txBox="1"/>
          <p:nvPr/>
        </p:nvSpPr>
        <p:spPr>
          <a:xfrm>
            <a:off x="2902310" y="404813"/>
            <a:ext cx="3339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바른 문장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628197" y="905018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기호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記號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6393" y="6098158"/>
            <a:ext cx="33158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8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그 암호에는 특수한 </a:t>
            </a:r>
            <a:r>
              <a:rPr lang="ko-KR" altLang="en-US" sz="14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기호</a:t>
            </a:r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가 많이 사용됐다</a:t>
            </a:r>
            <a:r>
              <a:rPr lang="en-US" altLang="ko-KR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매사에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기호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를 따져 행동해서는 안 된다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눈빛으로 잠깐만 기다려 달라는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기호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를 보냈다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1243202" y="4440054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기호를 따져 행동한다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라는 말보다는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손익을 따져 행동한다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라는 말이 어울립니다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또한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 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눈빛으로 뜻을 전하는 경우에는 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기호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記號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보다는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신호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信號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가 어울립니다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 </a:t>
            </a:r>
          </a:p>
        </p:txBody>
      </p:sp>
      <p:sp>
        <p:nvSpPr>
          <p:cNvPr id="12" name="타원 11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2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3228787" y="990430"/>
            <a:ext cx="2232248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307874" y="404813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OX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1404309" y="905018"/>
            <a:ext cx="63353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치료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治療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는</a:t>
            </a:r>
            <a:endParaRPr lang="en-US" altLang="ko-KR" sz="4000" spc="-100" dirty="0" smtClean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병이나 상처를 고치는 것이다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.</a:t>
            </a:r>
          </a:p>
        </p:txBody>
      </p:sp>
      <p:sp>
        <p:nvSpPr>
          <p:cNvPr id="28" name="TextBox 6"/>
          <p:cNvSpPr txBox="1"/>
          <p:nvPr/>
        </p:nvSpPr>
        <p:spPr>
          <a:xfrm>
            <a:off x="5330793" y="6098158"/>
            <a:ext cx="34014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66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grpSp>
        <p:nvGrpSpPr>
          <p:cNvPr id="2" name="그룹 10"/>
          <p:cNvGrpSpPr/>
          <p:nvPr/>
        </p:nvGrpSpPr>
        <p:grpSpPr>
          <a:xfrm>
            <a:off x="2735796" y="2349500"/>
            <a:ext cx="3672408" cy="1719334"/>
            <a:chOff x="1475656" y="2341262"/>
            <a:chExt cx="2376264" cy="1727572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1475656" y="2341262"/>
              <a:ext cx="1152000" cy="1727200"/>
            </a:xfrm>
            <a:prstGeom prst="roundRect">
              <a:avLst/>
            </a:prstGeom>
            <a:solidFill>
              <a:srgbClr val="D90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bg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O</a:t>
              </a:r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2699792" y="2341262"/>
              <a:ext cx="1152128" cy="1727572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tx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X</a:t>
              </a:r>
            </a:p>
          </p:txBody>
        </p:sp>
      </p:grpSp>
      <p:sp>
        <p:nvSpPr>
          <p:cNvPr id="33" name="TextBox 6"/>
          <p:cNvSpPr txBox="1"/>
          <p:nvPr/>
        </p:nvSpPr>
        <p:spPr>
          <a:xfrm>
            <a:off x="1931716" y="4481244"/>
            <a:ext cx="5280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치료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治療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병이나 상처 따위를 잘 다스려서 낫게 하는 것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29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459084" y="404813"/>
            <a:ext cx="422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쓰임이 다른 문장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5339449" y="6098158"/>
            <a:ext cx="3392788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75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전에 도와줬던 사람에게 </a:t>
            </a:r>
            <a:r>
              <a:rPr lang="ko-KR" altLang="en-US" sz="14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보수</a:t>
            </a:r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로 작은 선물을 받았다</a:t>
            </a:r>
            <a:r>
              <a:rPr lang="en-US" altLang="ko-KR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일한 만큼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보수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를 넉넉히 챙겨 갈 수 있다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직원들은 연장 근무에 대한 정당한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보수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를 요구했다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3" name="TextBox 6"/>
          <p:cNvSpPr txBox="1"/>
          <p:nvPr/>
        </p:nvSpPr>
        <p:spPr>
          <a:xfrm>
            <a:off x="1373848" y="4440054"/>
            <a:ext cx="63963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보수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報酬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에는 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고마운 일에 대한 보답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이라는 의미와</a:t>
            </a:r>
            <a:endParaRPr lang="en-US" altLang="ko-KR" sz="16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  <a:p>
            <a:pPr algn="ctr"/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일한 대가로 주는 돈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 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또는 물품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이라는 의미가 있습니다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전에 도와 준 데 대한 보수로 작은 선물을 받았다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의 경우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고마운 일에 대한 보답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</a:t>
            </a:r>
          </a:p>
          <a:p>
            <a:pPr algn="ctr"/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제시 문장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과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나머지 문장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에서는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일한 대가로 주는 돈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이라는 의미로 쓰였습니다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30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068145" y="1612238"/>
            <a:ext cx="1008112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6"/>
          <p:cNvSpPr txBox="1"/>
          <p:nvPr/>
        </p:nvSpPr>
        <p:spPr>
          <a:xfrm>
            <a:off x="2153711" y="905018"/>
            <a:ext cx="48365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한 달간 근무한 데 대한</a:t>
            </a:r>
            <a:endParaRPr lang="en-US" altLang="ko-KR" sz="4000" spc="-100" dirty="0" smtClean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보수를 받았다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766862" y="404813"/>
            <a:ext cx="361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어색한 문장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2628197" y="905018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보수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報酬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</a:p>
        </p:txBody>
      </p:sp>
      <p:sp>
        <p:nvSpPr>
          <p:cNvPr id="28" name="TextBox 6"/>
          <p:cNvSpPr txBox="1"/>
          <p:nvPr/>
        </p:nvSpPr>
        <p:spPr>
          <a:xfrm>
            <a:off x="5339449" y="6098158"/>
            <a:ext cx="3392788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75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31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그녀는 예절 문제에 대해 </a:t>
            </a:r>
            <a:r>
              <a:rPr lang="ko-KR" altLang="en-US" sz="14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보수</a:t>
            </a:r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적인 편이다</a:t>
            </a:r>
            <a:r>
              <a:rPr lang="en-US" altLang="ko-KR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그 일은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보수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는 많지만 너무 힘들어 보인다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그는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보수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를 받지 않고 봉사 활동을 이어 갔다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7" name="TextBox 6"/>
          <p:cNvSpPr txBox="1"/>
          <p:nvPr/>
        </p:nvSpPr>
        <p:spPr>
          <a:xfrm>
            <a:off x="886538" y="4440054"/>
            <a:ext cx="7370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변화를 받아들이기보다 전통적인 것을 옹호하는 성향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을 말할 때는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보수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保守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를 써야 합니다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220324" y="990430"/>
            <a:ext cx="2232248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307874" y="404813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OX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1567809" y="905018"/>
            <a:ext cx="60083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보수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報酬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는</a:t>
            </a:r>
            <a:endParaRPr lang="en-US" altLang="ko-KR" sz="4000" spc="-100" dirty="0" smtClean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물건에도 쓸 수 있는 말이다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.</a:t>
            </a:r>
          </a:p>
        </p:txBody>
      </p:sp>
      <p:sp>
        <p:nvSpPr>
          <p:cNvPr id="28" name="TextBox 6"/>
          <p:cNvSpPr txBox="1"/>
          <p:nvPr/>
        </p:nvSpPr>
        <p:spPr>
          <a:xfrm>
            <a:off x="5339449" y="6098158"/>
            <a:ext cx="3392788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75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33" name="TextBox 6"/>
          <p:cNvSpPr txBox="1"/>
          <p:nvPr/>
        </p:nvSpPr>
        <p:spPr>
          <a:xfrm>
            <a:off x="628459" y="4481244"/>
            <a:ext cx="7887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보수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報酬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돈 뿐만 아니라 고마운 일이나 일한 데 대한 대가로 받는 물건에도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쓸 수 있는 말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32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grpSp>
        <p:nvGrpSpPr>
          <p:cNvPr id="12" name="그룹 10"/>
          <p:cNvGrpSpPr/>
          <p:nvPr/>
        </p:nvGrpSpPr>
        <p:grpSpPr>
          <a:xfrm>
            <a:off x="2735796" y="2349500"/>
            <a:ext cx="3672408" cy="1719334"/>
            <a:chOff x="1475656" y="2341262"/>
            <a:chExt cx="2376264" cy="1727572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1475656" y="2341262"/>
              <a:ext cx="1152000" cy="1727200"/>
            </a:xfrm>
            <a:prstGeom prst="roundRect">
              <a:avLst/>
            </a:prstGeom>
            <a:solidFill>
              <a:srgbClr val="D90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bg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O</a:t>
              </a: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2699792" y="2341262"/>
              <a:ext cx="1152128" cy="1727572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tx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766860" y="404813"/>
            <a:ext cx="361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어색한 문장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2628194" y="905018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습격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襲擊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5347913" y="6098158"/>
            <a:ext cx="338432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81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밤이 되자 엄청난 추위가 </a:t>
            </a:r>
            <a:r>
              <a:rPr lang="ko-KR" altLang="en-US" sz="14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습격</a:t>
            </a:r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해 왔다</a:t>
            </a:r>
            <a:r>
              <a:rPr lang="en-US" altLang="ko-KR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적의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습격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에 대비해 무기를 갖췄다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메뚜기 때의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습격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을 받은 논밭은 초토화되었다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3" name="TextBox 6"/>
          <p:cNvSpPr txBox="1"/>
          <p:nvPr/>
        </p:nvSpPr>
        <p:spPr>
          <a:xfrm>
            <a:off x="426474" y="4440054"/>
            <a:ext cx="8291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추위처럼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눈에 보이지 않는 감정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,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생각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,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감각 등이 갑작스럽게 닥치는 경우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에는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엄습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掩襲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을 써야 합니다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33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074637" y="404813"/>
            <a:ext cx="299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빈칸 채우기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2628197" y="905018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습격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襲擊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5347913" y="6098158"/>
            <a:ext cx="338432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81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2349500"/>
            <a:ext cx="6192688" cy="171933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12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  <a:p>
            <a:pPr algn="ctr"/>
            <a:r>
              <a:rPr lang="ko-KR" altLang="en-US" sz="20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□□□</a:t>
            </a:r>
            <a:r>
              <a:rPr lang="ko-KR" altLang="en-US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 상대편을 덮쳐 침</a:t>
            </a:r>
            <a:endParaRPr lang="en-US" altLang="ko-KR" sz="20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2439851" y="4440054"/>
            <a:ext cx="4264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습격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襲擊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은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갑자기 상대편을 덮쳐 친다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뜻입니다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34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799692" y="3201686"/>
            <a:ext cx="1224136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갑자기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23985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우연히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68001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심하게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12017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유유히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220324" y="990430"/>
            <a:ext cx="2232248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307874" y="404813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OX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1633533" y="905018"/>
            <a:ext cx="58769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습격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襲擊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은</a:t>
            </a:r>
            <a:endParaRPr lang="en-US" altLang="ko-KR" sz="4000" spc="-100" dirty="0" smtClean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미리 예고하고 하는 것이다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.</a:t>
            </a:r>
          </a:p>
        </p:txBody>
      </p:sp>
      <p:sp>
        <p:nvSpPr>
          <p:cNvPr id="28" name="TextBox 6"/>
          <p:cNvSpPr txBox="1"/>
          <p:nvPr/>
        </p:nvSpPr>
        <p:spPr>
          <a:xfrm>
            <a:off x="5347913" y="6098158"/>
            <a:ext cx="338432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81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grpSp>
        <p:nvGrpSpPr>
          <p:cNvPr id="2" name="그룹 10"/>
          <p:cNvGrpSpPr/>
          <p:nvPr/>
        </p:nvGrpSpPr>
        <p:grpSpPr>
          <a:xfrm>
            <a:off x="2735796" y="2349500"/>
            <a:ext cx="3672408" cy="1719334"/>
            <a:chOff x="1475656" y="2341262"/>
            <a:chExt cx="2376264" cy="1727572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1475656" y="2341262"/>
              <a:ext cx="1152000" cy="17272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tx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O</a:t>
              </a:r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2699792" y="2341262"/>
              <a:ext cx="1152128" cy="1727572"/>
            </a:xfrm>
            <a:prstGeom prst="roundRect">
              <a:avLst/>
            </a:prstGeom>
            <a:solidFill>
              <a:srgbClr val="D90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bg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X</a:t>
              </a:r>
            </a:p>
          </p:txBody>
        </p:sp>
      </p:grpSp>
      <p:sp>
        <p:nvSpPr>
          <p:cNvPr id="33" name="TextBox 6"/>
          <p:cNvSpPr txBox="1"/>
          <p:nvPr/>
        </p:nvSpPr>
        <p:spPr>
          <a:xfrm>
            <a:off x="2241082" y="4481244"/>
            <a:ext cx="4661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습격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襲擊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은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갑자기 덮쳐 치는 것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이라는 점이 중요합니다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35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766860" y="404813"/>
            <a:ext cx="361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어색한 문장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2628194" y="905018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부당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不當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5314250" y="6098158"/>
            <a:ext cx="3417987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82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부당</a:t>
            </a:r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한 심사를 위해 심사 위원을 무작위로 배정했다</a:t>
            </a:r>
            <a:r>
              <a:rPr lang="en-US" altLang="ko-KR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정부의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부당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한 정책에 모두가 반발했다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부당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한 처우를 받아 기분이 몹시 상했다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3" name="TextBox 6"/>
          <p:cNvSpPr txBox="1"/>
          <p:nvPr/>
        </p:nvSpPr>
        <p:spPr>
          <a:xfrm>
            <a:off x="1659184" y="4440054"/>
            <a:ext cx="5825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심사 위원을 무작위로 배정하는 것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은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공정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公正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한 심사를 위해서입니다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36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074637" y="404813"/>
            <a:ext cx="299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빈칸 채우기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2628197" y="905018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부당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不當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</a:p>
        </p:txBody>
      </p:sp>
      <p:sp>
        <p:nvSpPr>
          <p:cNvPr id="28" name="TextBox 6"/>
          <p:cNvSpPr txBox="1"/>
          <p:nvPr/>
        </p:nvSpPr>
        <p:spPr>
          <a:xfrm>
            <a:off x="5314250" y="6098158"/>
            <a:ext cx="3417987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82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2349500"/>
            <a:ext cx="6192688" cy="171933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12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  <a:p>
            <a:pPr algn="ctr"/>
            <a:r>
              <a:rPr lang="ko-KR" altLang="en-US" sz="20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□□</a:t>
            </a:r>
            <a:r>
              <a:rPr lang="ko-KR" altLang="en-US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에 맞지 아니함</a:t>
            </a:r>
            <a:endParaRPr lang="en-US" altLang="ko-KR" sz="20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2726790" y="4440054"/>
            <a:ext cx="3690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부당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不當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은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이치에 맞지 않는다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뜻입니다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37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799692" y="3201686"/>
            <a:ext cx="1224136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이치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23985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편리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68001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편의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12017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불리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3220324" y="990430"/>
            <a:ext cx="2232248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307874" y="404813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OX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1567814" y="905018"/>
            <a:ext cx="60083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부당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不當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은</a:t>
            </a:r>
            <a:endParaRPr lang="en-US" altLang="ko-KR" sz="4000" spc="-100" dirty="0" smtClean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옳지 않은 것에 쓰는 말이다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.</a:t>
            </a:r>
          </a:p>
        </p:txBody>
      </p:sp>
      <p:sp>
        <p:nvSpPr>
          <p:cNvPr id="28" name="TextBox 6"/>
          <p:cNvSpPr txBox="1"/>
          <p:nvPr/>
        </p:nvSpPr>
        <p:spPr>
          <a:xfrm>
            <a:off x="5314250" y="6098158"/>
            <a:ext cx="3417987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82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grpSp>
        <p:nvGrpSpPr>
          <p:cNvPr id="2" name="그룹 10"/>
          <p:cNvGrpSpPr/>
          <p:nvPr/>
        </p:nvGrpSpPr>
        <p:grpSpPr>
          <a:xfrm>
            <a:off x="2735796" y="2349500"/>
            <a:ext cx="3672408" cy="1719334"/>
            <a:chOff x="1475656" y="2341262"/>
            <a:chExt cx="2376264" cy="1727572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1475656" y="2341262"/>
              <a:ext cx="1152000" cy="1727200"/>
            </a:xfrm>
            <a:prstGeom prst="roundRect">
              <a:avLst/>
            </a:prstGeom>
            <a:solidFill>
              <a:srgbClr val="D90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bg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O</a:t>
              </a:r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2699792" y="2341262"/>
              <a:ext cx="1152128" cy="1727572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tx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X</a:t>
              </a:r>
            </a:p>
          </p:txBody>
        </p:sp>
      </p:grpSp>
      <p:sp>
        <p:nvSpPr>
          <p:cNvPr id="33" name="TextBox 6"/>
          <p:cNvSpPr txBox="1"/>
          <p:nvPr/>
        </p:nvSpPr>
        <p:spPr>
          <a:xfrm>
            <a:off x="1624742" y="4481244"/>
            <a:ext cx="5894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부당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不當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은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이치에 맞지 않는다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뜻으로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 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옳지 않은 것에 쓰는 말입니다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38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3228787" y="990430"/>
            <a:ext cx="2232000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307874" y="404813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OX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1862769" y="905018"/>
            <a:ext cx="54184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기호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記號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는</a:t>
            </a:r>
            <a:endParaRPr lang="en-US" altLang="ko-KR" sz="4000" spc="-100" dirty="0" smtClean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취향과 관련 있는 말이다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.</a:t>
            </a:r>
          </a:p>
        </p:txBody>
      </p:sp>
      <p:sp>
        <p:nvSpPr>
          <p:cNvPr id="28" name="TextBox 6"/>
          <p:cNvSpPr txBox="1"/>
          <p:nvPr/>
        </p:nvSpPr>
        <p:spPr>
          <a:xfrm>
            <a:off x="5416393" y="6098158"/>
            <a:ext cx="33158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8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grpSp>
        <p:nvGrpSpPr>
          <p:cNvPr id="2" name="그룹 10"/>
          <p:cNvGrpSpPr/>
          <p:nvPr/>
        </p:nvGrpSpPr>
        <p:grpSpPr>
          <a:xfrm>
            <a:off x="2735796" y="2349500"/>
            <a:ext cx="3672408" cy="1719334"/>
            <a:chOff x="1475656" y="2341262"/>
            <a:chExt cx="2376264" cy="1727572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1475656" y="2341262"/>
              <a:ext cx="1152000" cy="17272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tx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O</a:t>
              </a:r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2699792" y="2341262"/>
              <a:ext cx="1152128" cy="1727572"/>
            </a:xfrm>
            <a:prstGeom prst="roundRect">
              <a:avLst/>
            </a:prstGeom>
            <a:solidFill>
              <a:srgbClr val="D90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bg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X</a:t>
              </a:r>
            </a:p>
          </p:txBody>
        </p:sp>
      </p:grpSp>
      <p:sp>
        <p:nvSpPr>
          <p:cNvPr id="33" name="TextBox 6"/>
          <p:cNvSpPr txBox="1"/>
          <p:nvPr/>
        </p:nvSpPr>
        <p:spPr>
          <a:xfrm>
            <a:off x="763929" y="4481244"/>
            <a:ext cx="761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기호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記號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어떤 뜻을 나타내기 위한 일정한 표시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를 이르는 말로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 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취향과는 관련 없는 말입니다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3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902315" y="404813"/>
            <a:ext cx="3339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바른 문장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2628194" y="905018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온당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穩當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5312198" y="6098158"/>
            <a:ext cx="3420039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83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죄를 지었으면 </a:t>
            </a:r>
            <a:r>
              <a:rPr lang="ko-KR" altLang="en-US" sz="14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온당</a:t>
            </a:r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한 처벌을 받아야 한다</a:t>
            </a:r>
            <a:r>
              <a:rPr lang="en-US" altLang="ko-KR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교통 사고를 당해서 온몸에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온당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한 곳이 없었다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미술품을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온당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히 복원하는 것은 어려운 일이다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3" name="TextBox 6"/>
          <p:cNvSpPr txBox="1"/>
          <p:nvPr/>
        </p:nvSpPr>
        <p:spPr>
          <a:xfrm>
            <a:off x="1517317" y="4440054"/>
            <a:ext cx="6109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교통 사고를 당해 크게 다친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 경우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성한 곳이 없었다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라는 표현을 써야 합니다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또한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미술품을 온당히 복원하는 것은 어려운 일이다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의 경우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</a:t>
            </a:r>
          </a:p>
          <a:p>
            <a:pPr algn="ctr"/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온당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穩當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보다는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온전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穩全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이라는 표현을 쓰는 것이 자연스럽습니다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39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037768" y="404813"/>
            <a:ext cx="306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단어 뜻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2628194" y="905018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온당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穩當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5312198" y="6098158"/>
            <a:ext cx="3420039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83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판단이나 행동 따위가 사리에 어긋나지 않고 알맞음</a:t>
            </a:r>
            <a:endParaRPr lang="en-US" altLang="ko-KR" sz="1400" spc="-100" dirty="0" smtClean="0">
              <a:solidFill>
                <a:schemeClr val="bg1">
                  <a:lumMod val="95000"/>
                </a:schemeClr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분개하여 몹시 성을 냄</a:t>
            </a:r>
            <a:endParaRPr lang="en-US" altLang="ko-KR" sz="14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조용하고 평안함</a:t>
            </a:r>
            <a:endParaRPr lang="en-US" altLang="ko-KR" sz="14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490869" y="4440054"/>
            <a:ext cx="6162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온당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穩當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은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판단이나 행동 따위가 사리에 어긋나지 않고 알맞다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뜻입니다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분개하여 몹시 성을 냄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은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분노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憤怒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</a:t>
            </a: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조용하고 평안함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은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평온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平穩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에 대한 설명입니다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40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4605252" y="990430"/>
            <a:ext cx="2232248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852322" y="990430"/>
            <a:ext cx="2232248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307874" y="404813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OX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1746551" y="905018"/>
            <a:ext cx="56509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온당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穩當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과 당연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當然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은</a:t>
            </a:r>
            <a:endParaRPr lang="en-US" altLang="ko-KR" sz="4000" spc="-100" dirty="0" smtClean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뜻이 비슷한 말이다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.</a:t>
            </a:r>
          </a:p>
        </p:txBody>
      </p:sp>
      <p:sp>
        <p:nvSpPr>
          <p:cNvPr id="28" name="TextBox 6"/>
          <p:cNvSpPr txBox="1"/>
          <p:nvPr/>
        </p:nvSpPr>
        <p:spPr>
          <a:xfrm>
            <a:off x="5312198" y="6098158"/>
            <a:ext cx="3420039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83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grpSp>
        <p:nvGrpSpPr>
          <p:cNvPr id="2" name="그룹 10"/>
          <p:cNvGrpSpPr/>
          <p:nvPr/>
        </p:nvGrpSpPr>
        <p:grpSpPr>
          <a:xfrm>
            <a:off x="2735796" y="2349500"/>
            <a:ext cx="3672408" cy="1719334"/>
            <a:chOff x="1475656" y="2341262"/>
            <a:chExt cx="2376264" cy="1727572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1475656" y="2341262"/>
              <a:ext cx="1152000" cy="1727200"/>
            </a:xfrm>
            <a:prstGeom prst="roundRect">
              <a:avLst/>
            </a:prstGeom>
            <a:solidFill>
              <a:srgbClr val="D90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bg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O</a:t>
              </a:r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2699792" y="2341262"/>
              <a:ext cx="1152128" cy="1727572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tx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X</a:t>
              </a:r>
            </a:p>
          </p:txBody>
        </p:sp>
      </p:grpSp>
      <p:sp>
        <p:nvSpPr>
          <p:cNvPr id="33" name="TextBox 6"/>
          <p:cNvSpPr txBox="1"/>
          <p:nvPr/>
        </p:nvSpPr>
        <p:spPr>
          <a:xfrm>
            <a:off x="1495700" y="4481244"/>
            <a:ext cx="6152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온당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穩當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은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판단이나 행동 따위가 사리에 어긋나지 않고 알맞음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</a:t>
            </a: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당연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當然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은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일의 앞뒤 사정을 놓고 볼 때 마땅히 그러함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이라는 의미이므로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</a:t>
            </a:r>
          </a:p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두 단어는 서로 뜻이 비슷한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유의어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41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766864" y="404813"/>
            <a:ext cx="361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어색한 문장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2628195" y="905018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보고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報告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5307389" y="6098158"/>
            <a:ext cx="3424848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84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범죄를 발견하면 즉시 경찰에 </a:t>
            </a:r>
            <a:r>
              <a:rPr lang="ko-KR" altLang="en-US" sz="14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보고</a:t>
            </a:r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해야 한다</a:t>
            </a:r>
            <a:r>
              <a:rPr lang="en-US" altLang="ko-KR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새로 개발된 신약에 대해 많은 문제점이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보고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되었다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보고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를 할 때는 간단하게 해야 한다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3" name="TextBox 6"/>
          <p:cNvSpPr txBox="1"/>
          <p:nvPr/>
        </p:nvSpPr>
        <p:spPr>
          <a:xfrm>
            <a:off x="2233059" y="4440054"/>
            <a:ext cx="4677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범죄를 발견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했을 경우에는 경찰에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신고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申告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해야 합니다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42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8" name="TextBox 6"/>
          <p:cNvSpPr txBox="1"/>
          <p:nvPr/>
        </p:nvSpPr>
        <p:spPr>
          <a:xfrm>
            <a:off x="5307389" y="6098158"/>
            <a:ext cx="3424848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84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43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3074637" y="404813"/>
            <a:ext cx="299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빈칸 채우기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2628197" y="905018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보고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報告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475656" y="2349500"/>
            <a:ext cx="6192688" cy="171933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12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  <a:p>
            <a:pPr algn="ctr"/>
            <a:r>
              <a:rPr lang="ko-KR" altLang="en-US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일에 관한 내용이나 </a:t>
            </a:r>
            <a:r>
              <a:rPr lang="ko-KR" altLang="en-US" sz="20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□□ </a:t>
            </a:r>
            <a:r>
              <a:rPr lang="ko-KR" altLang="en-US" sz="2000" spc="-100" dirty="0" err="1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를</a:t>
            </a:r>
            <a:r>
              <a:rPr lang="ko-KR" altLang="en-US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 말이나 글로 알림</a:t>
            </a:r>
            <a:endParaRPr lang="en-US" altLang="ko-KR" sz="20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1976585" y="4440054"/>
            <a:ext cx="5190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보고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報告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일의 내용이나 결과를 말이나 글로 알리는 것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799692" y="3201686"/>
            <a:ext cx="1224136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결과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23985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상대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68001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혐의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12017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개요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3220474" y="990430"/>
            <a:ext cx="2232248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307874" y="404813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OX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1797045" y="905018"/>
            <a:ext cx="55499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보고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報告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는</a:t>
            </a:r>
            <a:endParaRPr lang="en-US" altLang="ko-KR" sz="4000" spc="-100" dirty="0" smtClean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글로만 할 수 있는 것이다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.</a:t>
            </a:r>
          </a:p>
        </p:txBody>
      </p:sp>
      <p:sp>
        <p:nvSpPr>
          <p:cNvPr id="28" name="TextBox 6"/>
          <p:cNvSpPr txBox="1"/>
          <p:nvPr/>
        </p:nvSpPr>
        <p:spPr>
          <a:xfrm>
            <a:off x="5307389" y="6098158"/>
            <a:ext cx="3424848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84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33" name="TextBox 6"/>
          <p:cNvSpPr txBox="1"/>
          <p:nvPr/>
        </p:nvSpPr>
        <p:spPr>
          <a:xfrm>
            <a:off x="1843552" y="4481244"/>
            <a:ext cx="5456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보고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報告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일에 대한 내용이나 결과를 말이나 글로 알리는 것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으로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</a:t>
            </a:r>
          </a:p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글 뿐만 아니라 말로도 할 수 있습니다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44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grpSp>
        <p:nvGrpSpPr>
          <p:cNvPr id="14" name="그룹 10"/>
          <p:cNvGrpSpPr/>
          <p:nvPr/>
        </p:nvGrpSpPr>
        <p:grpSpPr>
          <a:xfrm>
            <a:off x="2735796" y="2349500"/>
            <a:ext cx="3672408" cy="1719334"/>
            <a:chOff x="1475656" y="2341262"/>
            <a:chExt cx="2376264" cy="1727572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1475656" y="2341262"/>
              <a:ext cx="1152000" cy="17272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tx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O</a:t>
              </a: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2699792" y="2341262"/>
              <a:ext cx="1152128" cy="1727572"/>
            </a:xfrm>
            <a:prstGeom prst="roundRect">
              <a:avLst/>
            </a:prstGeom>
            <a:solidFill>
              <a:srgbClr val="D90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bg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902315" y="404813"/>
            <a:ext cx="3339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바른 문장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2628194" y="905018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목격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目擊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5320213" y="6098158"/>
            <a:ext cx="341202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85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경찰관은 </a:t>
            </a:r>
            <a:r>
              <a:rPr lang="ko-KR" altLang="en-US" sz="14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목격</a:t>
            </a:r>
            <a:r>
              <a:rPr lang="en-US" altLang="ko-KR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 </a:t>
            </a:r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증언을 토대로 수사를 진행하게 된다</a:t>
            </a:r>
            <a:r>
              <a:rPr lang="en-US" altLang="ko-KR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그녀는 잠결에 뭔가가 터지는 듯한 소리를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목격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했다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가게를 지나가다가 우연히 아름다운 향기를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목격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했다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3" name="TextBox 6"/>
          <p:cNvSpPr txBox="1"/>
          <p:nvPr/>
        </p:nvSpPr>
        <p:spPr>
          <a:xfrm>
            <a:off x="909780" y="4440054"/>
            <a:ext cx="7324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목격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目擊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은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눈으로 직접 볼 수 있는 것에만 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쓸 수 있는 말입니다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따라서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눈으로 직접 볼 수 없는 소리나 향기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에 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목격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目擊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이라는 말을 쓰는 것은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어색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합니다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45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074637" y="404813"/>
            <a:ext cx="299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빈칸 채우기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2628197" y="905018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목격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目擊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5320213" y="6098158"/>
            <a:ext cx="341202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85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2349500"/>
            <a:ext cx="6192688" cy="171933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12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  <a:p>
            <a:pPr algn="ctr"/>
            <a:r>
              <a:rPr lang="ko-KR" altLang="en-US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눈으로 </a:t>
            </a:r>
            <a:r>
              <a:rPr lang="ko-KR" altLang="en-US" sz="20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□□</a:t>
            </a:r>
            <a:r>
              <a:rPr lang="ko-KR" altLang="en-US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 봄</a:t>
            </a:r>
            <a:endParaRPr lang="en-US" altLang="ko-KR" sz="20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2814954" y="4440054"/>
            <a:ext cx="3514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목격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目擊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은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눈으로 직접 본다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뜻입니다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46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799692" y="3201686"/>
            <a:ext cx="1224136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직접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23985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훔쳐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68001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먹어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12017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흘겨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012763" y="990430"/>
            <a:ext cx="2232248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307874" y="404813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OX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1295300" y="905018"/>
            <a:ext cx="6553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목격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目擊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에는</a:t>
            </a:r>
            <a:endParaRPr lang="en-US" altLang="ko-KR" sz="4000" spc="-100" dirty="0" smtClean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  <a:p>
            <a:pPr algn="ctr"/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‘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눈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’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을 뜻하는 한자가 들어간다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.</a:t>
            </a:r>
          </a:p>
        </p:txBody>
      </p:sp>
      <p:sp>
        <p:nvSpPr>
          <p:cNvPr id="28" name="TextBox 6"/>
          <p:cNvSpPr txBox="1"/>
          <p:nvPr/>
        </p:nvSpPr>
        <p:spPr>
          <a:xfrm>
            <a:off x="5320213" y="6098158"/>
            <a:ext cx="341202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85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33" name="TextBox 6"/>
          <p:cNvSpPr txBox="1"/>
          <p:nvPr/>
        </p:nvSpPr>
        <p:spPr>
          <a:xfrm>
            <a:off x="2241080" y="4481244"/>
            <a:ext cx="4661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목격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을 한자로 쓰면 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目擊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으로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눈 목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目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자가 사용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됩니다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47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grpSp>
        <p:nvGrpSpPr>
          <p:cNvPr id="12" name="그룹 10"/>
          <p:cNvGrpSpPr/>
          <p:nvPr/>
        </p:nvGrpSpPr>
        <p:grpSpPr>
          <a:xfrm>
            <a:off x="2735796" y="2349500"/>
            <a:ext cx="3672408" cy="1719334"/>
            <a:chOff x="1475656" y="2341262"/>
            <a:chExt cx="2376264" cy="1727572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1475656" y="2341262"/>
              <a:ext cx="1152000" cy="1727200"/>
            </a:xfrm>
            <a:prstGeom prst="roundRect">
              <a:avLst/>
            </a:prstGeom>
            <a:solidFill>
              <a:srgbClr val="D90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bg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O</a:t>
              </a: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2699792" y="2341262"/>
              <a:ext cx="1152128" cy="1727572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tx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8" name="TextBox 6"/>
          <p:cNvSpPr txBox="1"/>
          <p:nvPr/>
        </p:nvSpPr>
        <p:spPr>
          <a:xfrm>
            <a:off x="5327715" y="6098158"/>
            <a:ext cx="3404522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87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대중 </a:t>
            </a:r>
            <a:r>
              <a:rPr lang="en-US" altLang="ko-KR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- </a:t>
            </a:r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군중</a:t>
            </a:r>
            <a:endParaRPr lang="en-US" altLang="ko-KR" sz="1400" spc="-100" dirty="0" smtClean="0">
              <a:solidFill>
                <a:schemeClr val="bg1">
                  <a:lumMod val="95000"/>
                </a:schemeClr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우성 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- 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열성</a:t>
            </a:r>
            <a:endParaRPr lang="en-US" altLang="ko-KR" sz="14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필기구 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- 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볼펜</a:t>
            </a:r>
            <a:endParaRPr lang="en-US" altLang="ko-KR" sz="14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992608" y="4440054"/>
            <a:ext cx="51587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문서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文書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와 서류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書類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서로 뜻이 비슷한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유의 관계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대중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-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군중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 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역시 서로 뜻이 비슷한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유의 관계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이며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</a:t>
            </a: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우성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-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열성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은 서로 뜻이 반대되는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반의 관계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</a:t>
            </a: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‘'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필기구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–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볼펜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은 볼펜이 필기구에 포함되므로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상하 관계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48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2902318" y="404813"/>
            <a:ext cx="3339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같은 관계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2564893" y="905018"/>
            <a:ext cx="40142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문서 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- 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서류</a:t>
            </a:r>
            <a:endParaRPr lang="en-US" altLang="ko-KR" sz="6600" spc="-100" dirty="0" smtClean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766867" y="404813"/>
            <a:ext cx="361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어색한 문장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5421202" y="6098158"/>
            <a:ext cx="3311035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9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상점가에서 흥겨운 </a:t>
            </a:r>
            <a:r>
              <a:rPr lang="ko-KR" altLang="en-US" sz="14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낙서</a:t>
            </a:r>
            <a:r>
              <a:rPr lang="en-US" altLang="ko-KR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 </a:t>
            </a:r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소리가 들려 왔다</a:t>
            </a:r>
            <a:r>
              <a:rPr lang="en-US" altLang="ko-KR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교과서에 그렇게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낙서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를 하면 어떡하니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유명 작가의 오래된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낙서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가 큰 화제가 되었다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3" name="TextBox 6"/>
          <p:cNvSpPr txBox="1"/>
          <p:nvPr/>
        </p:nvSpPr>
        <p:spPr>
          <a:xfrm>
            <a:off x="1755415" y="4440054"/>
            <a:ext cx="5633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낙서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err="1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落書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장난으로 아무 데나 글씨나 그림을 함부로 쓴다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의미로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</a:t>
            </a:r>
          </a:p>
          <a:p>
            <a:pPr algn="ctr"/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글씨나 그림에 사용되는 말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따라서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 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낙서 소리가 들려 왔다는 표현은 어색합니다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4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2628197" y="905018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낙서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6600" spc="-100" dirty="0" err="1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落書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8" name="TextBox 6"/>
          <p:cNvSpPr txBox="1"/>
          <p:nvPr/>
        </p:nvSpPr>
        <p:spPr>
          <a:xfrm>
            <a:off x="5327715" y="6098158"/>
            <a:ext cx="3404522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87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33" name="TextBox 6"/>
          <p:cNvSpPr txBox="1"/>
          <p:nvPr/>
        </p:nvSpPr>
        <p:spPr>
          <a:xfrm>
            <a:off x="2505569" y="4440054"/>
            <a:ext cx="4132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문서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文書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글이 적혀 있는 모든 서류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를 뜻합니다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49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3074637" y="404813"/>
            <a:ext cx="299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빈칸 채우기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2628197" y="905018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문서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文書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475656" y="2349500"/>
            <a:ext cx="6192688" cy="171933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12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  <a:p>
            <a:pPr algn="ctr"/>
            <a:r>
              <a:rPr lang="ko-KR" altLang="en-US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글이 적혀 있는 모든 </a:t>
            </a:r>
            <a:r>
              <a:rPr lang="ko-KR" altLang="en-US" sz="20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□□</a:t>
            </a:r>
            <a:endParaRPr lang="en-US" altLang="ko-KR" sz="20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799692" y="3201686"/>
            <a:ext cx="1224136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서류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23985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유리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68001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공책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612017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조각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996137" y="990430"/>
            <a:ext cx="2232248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307874" y="404813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OX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650892" y="905018"/>
            <a:ext cx="78422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문서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文書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에는</a:t>
            </a:r>
            <a:endParaRPr lang="en-US" altLang="ko-KR" sz="4000" spc="-100" dirty="0" smtClean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컴퓨터로 작성한 글 파일도 포함된다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.</a:t>
            </a:r>
          </a:p>
        </p:txBody>
      </p:sp>
      <p:sp>
        <p:nvSpPr>
          <p:cNvPr id="28" name="TextBox 6"/>
          <p:cNvSpPr txBox="1"/>
          <p:nvPr/>
        </p:nvSpPr>
        <p:spPr>
          <a:xfrm>
            <a:off x="5327715" y="6098158"/>
            <a:ext cx="3404522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87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33" name="TextBox 6"/>
          <p:cNvSpPr txBox="1"/>
          <p:nvPr/>
        </p:nvSpPr>
        <p:spPr>
          <a:xfrm>
            <a:off x="1636748" y="4481244"/>
            <a:ext cx="5870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손으로 쓴 것뿐 아니라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컴퓨터로 작성한 파일도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문서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文書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에 포함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됩니다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50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grpSp>
        <p:nvGrpSpPr>
          <p:cNvPr id="12" name="그룹 10"/>
          <p:cNvGrpSpPr/>
          <p:nvPr/>
        </p:nvGrpSpPr>
        <p:grpSpPr>
          <a:xfrm>
            <a:off x="2735796" y="2349500"/>
            <a:ext cx="3672408" cy="1719334"/>
            <a:chOff x="1475656" y="2341262"/>
            <a:chExt cx="2376264" cy="1727572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1475656" y="2341262"/>
              <a:ext cx="1152000" cy="1727200"/>
            </a:xfrm>
            <a:prstGeom prst="roundRect">
              <a:avLst/>
            </a:prstGeom>
            <a:solidFill>
              <a:srgbClr val="D90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bg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O</a:t>
              </a: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2699792" y="2341262"/>
              <a:ext cx="1152128" cy="1727572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tx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902315" y="404813"/>
            <a:ext cx="3339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바른 문장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2628194" y="905018"/>
            <a:ext cx="38876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서고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書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庫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5320919" y="6098158"/>
            <a:ext cx="3411318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92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서고</a:t>
            </a:r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에서 오래된 시집 한 권을 찾았다</a:t>
            </a:r>
            <a:r>
              <a:rPr lang="en-US" altLang="ko-KR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서고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에 가서 고급 와인 한 병을 꺼내 왔다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다친 아이를 </a:t>
            </a:r>
            <a:r>
              <a:rPr lang="ko-KR" altLang="en-US" sz="1400" spc="-100" dirty="0" err="1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들쳐업고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 서둘러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서고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로 향했다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3" name="TextBox 6"/>
          <p:cNvSpPr txBox="1"/>
          <p:nvPr/>
        </p:nvSpPr>
        <p:spPr>
          <a:xfrm>
            <a:off x="1595864" y="4440054"/>
            <a:ext cx="5952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와인을 꺼내려면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와인 창고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로 가야 합니다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또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 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다친 사람을 데려가야 할 곳은 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서고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書庫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가 아니라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병원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病院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51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8" name="TextBox 6"/>
          <p:cNvSpPr txBox="1"/>
          <p:nvPr/>
        </p:nvSpPr>
        <p:spPr>
          <a:xfrm>
            <a:off x="5320919" y="6098158"/>
            <a:ext cx="3411318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92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52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2351682" y="4440054"/>
            <a:ext cx="4440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서고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書庫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책을 보관하는 집이나 방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이라는 뜻입니다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3074637" y="404813"/>
            <a:ext cx="299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빈칸 채우기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2628197" y="905018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서고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書庫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475656" y="2349500"/>
            <a:ext cx="6192688" cy="171933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12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  <a:p>
            <a:pPr algn="ctr"/>
            <a:r>
              <a:rPr lang="ko-KR" altLang="en-US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책을 </a:t>
            </a:r>
            <a:r>
              <a:rPr lang="ko-KR" altLang="en-US" sz="20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□□</a:t>
            </a:r>
            <a:r>
              <a:rPr lang="ko-KR" altLang="en-US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하는 집이나 방</a:t>
            </a:r>
            <a:endParaRPr lang="en-US" altLang="ko-KR" sz="20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799692" y="3201686"/>
            <a:ext cx="1224136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보관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23985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검색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68001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유실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12017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공부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3004450" y="990430"/>
            <a:ext cx="2232248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307874" y="404813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OX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836846" y="905018"/>
            <a:ext cx="74703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서고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書庫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에는</a:t>
            </a:r>
            <a:endParaRPr lang="en-US" altLang="ko-KR" sz="4000" spc="-100" dirty="0" smtClean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  <a:p>
            <a:pPr algn="ctr"/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‘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그림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’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을 의미하는 한자가 들어간다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.</a:t>
            </a:r>
          </a:p>
        </p:txBody>
      </p:sp>
      <p:sp>
        <p:nvSpPr>
          <p:cNvPr id="28" name="TextBox 6"/>
          <p:cNvSpPr txBox="1"/>
          <p:nvPr/>
        </p:nvSpPr>
        <p:spPr>
          <a:xfrm>
            <a:off x="5232561" y="6098158"/>
            <a:ext cx="3499676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92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33" name="TextBox 6"/>
          <p:cNvSpPr txBox="1"/>
          <p:nvPr/>
        </p:nvSpPr>
        <p:spPr>
          <a:xfrm>
            <a:off x="1765004" y="4481244"/>
            <a:ext cx="5614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서고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를 한자로 쓰면 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書庫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로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글 서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書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 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자와 </a:t>
            </a:r>
            <a:r>
              <a:rPr lang="ko-KR" altLang="en-US" sz="1600" spc="-100" dirty="0" err="1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곳집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 고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庫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 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자가 사용되며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</a:t>
            </a: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그림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을 의미하는 한자는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사용되지 않습니다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53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grpSp>
        <p:nvGrpSpPr>
          <p:cNvPr id="13" name="그룹 10"/>
          <p:cNvGrpSpPr/>
          <p:nvPr/>
        </p:nvGrpSpPr>
        <p:grpSpPr>
          <a:xfrm>
            <a:off x="2735796" y="2349500"/>
            <a:ext cx="3672408" cy="1719334"/>
            <a:chOff x="1475656" y="2341262"/>
            <a:chExt cx="2376264" cy="1727572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1475656" y="2341262"/>
              <a:ext cx="1152000" cy="17272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tx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O</a:t>
              </a:r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2699792" y="2341262"/>
              <a:ext cx="1152128" cy="1727572"/>
            </a:xfrm>
            <a:prstGeom prst="roundRect">
              <a:avLst/>
            </a:prstGeom>
            <a:solidFill>
              <a:srgbClr val="D90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bg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037770" y="404813"/>
            <a:ext cx="306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단어 뜻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2628194" y="905018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신호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信號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5315211" y="6098158"/>
            <a:ext cx="3417026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99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서로의 생각을 알리기 위해 미리 정한 일정한 표시</a:t>
            </a:r>
            <a:endParaRPr lang="en-US" altLang="ko-KR" sz="1400" spc="-100" dirty="0" smtClean="0">
              <a:solidFill>
                <a:schemeClr val="bg1">
                  <a:lumMod val="95000"/>
                </a:schemeClr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시비나 선악을 판단하여 결정함</a:t>
            </a:r>
            <a:endParaRPr lang="en-US" altLang="ko-KR" sz="14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사물을 인식하여 논리나 기준 등에 따라 판정을 내림</a:t>
            </a:r>
            <a:endParaRPr lang="en-US" altLang="ko-KR" sz="14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098136" y="4440054"/>
            <a:ext cx="6947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신호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信號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서로의 생각을 알리기 위해 미리 정한 일정한 표시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를 뜻합니다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시비나 선악을 판단하여 결정함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은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판결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判決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</a:t>
            </a: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사물을 인식하여 논리나 기준 등에 따라 판정을 내림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은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판단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判斷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에 대한 설명입니다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54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8" name="TextBox 6"/>
          <p:cNvSpPr txBox="1"/>
          <p:nvPr/>
        </p:nvSpPr>
        <p:spPr>
          <a:xfrm>
            <a:off x="5315211" y="6098158"/>
            <a:ext cx="3417026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99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55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2766864" y="404813"/>
            <a:ext cx="361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어색한 문장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2628194" y="905018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신호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信號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너무 아픈 나머지 나도 모르게 </a:t>
            </a:r>
            <a:r>
              <a:rPr lang="ko-KR" altLang="en-US" sz="14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신호</a:t>
            </a:r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가 나왔다</a:t>
            </a:r>
            <a:r>
              <a:rPr lang="en-US" altLang="ko-KR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적어도 미리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신호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 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정도는 줘야지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교통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신호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는 준수되어야 한다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9" name="TextBox 6"/>
          <p:cNvSpPr txBox="1"/>
          <p:nvPr/>
        </p:nvSpPr>
        <p:spPr>
          <a:xfrm>
            <a:off x="2234665" y="4440054"/>
            <a:ext cx="4674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아플 때 나오는 소리는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비명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悲鳴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이나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신음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呻吟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3018267" y="990430"/>
            <a:ext cx="2232248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307874" y="404813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OX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945850" y="905018"/>
            <a:ext cx="72523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신호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信號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에는</a:t>
            </a:r>
            <a:endParaRPr lang="en-US" altLang="ko-KR" sz="4000" spc="-100" dirty="0" smtClean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믿는다는 의미의 한자가 들어간다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.</a:t>
            </a:r>
          </a:p>
        </p:txBody>
      </p:sp>
      <p:sp>
        <p:nvSpPr>
          <p:cNvPr id="28" name="TextBox 6"/>
          <p:cNvSpPr txBox="1"/>
          <p:nvPr/>
        </p:nvSpPr>
        <p:spPr>
          <a:xfrm>
            <a:off x="5315211" y="6098158"/>
            <a:ext cx="3417026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99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grpSp>
        <p:nvGrpSpPr>
          <p:cNvPr id="2" name="그룹 10"/>
          <p:cNvGrpSpPr/>
          <p:nvPr/>
        </p:nvGrpSpPr>
        <p:grpSpPr>
          <a:xfrm>
            <a:off x="2735796" y="2349500"/>
            <a:ext cx="3672408" cy="1719334"/>
            <a:chOff x="1475656" y="2341262"/>
            <a:chExt cx="2376264" cy="1727572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1475656" y="2341262"/>
              <a:ext cx="1152000" cy="1727200"/>
            </a:xfrm>
            <a:prstGeom prst="roundRect">
              <a:avLst/>
            </a:prstGeom>
            <a:solidFill>
              <a:srgbClr val="D90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bg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O</a:t>
              </a:r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2699792" y="2341262"/>
              <a:ext cx="1152128" cy="1727572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tx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X</a:t>
              </a:r>
            </a:p>
          </p:txBody>
        </p:sp>
      </p:grpSp>
      <p:sp>
        <p:nvSpPr>
          <p:cNvPr id="33" name="TextBox 6"/>
          <p:cNvSpPr txBox="1"/>
          <p:nvPr/>
        </p:nvSpPr>
        <p:spPr>
          <a:xfrm>
            <a:off x="2241097" y="4481244"/>
            <a:ext cx="4661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신호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를 한자로 쓰면 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信號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로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믿을 신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信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자가 들어갑니다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56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4571999" y="990430"/>
            <a:ext cx="1008113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459086" y="404813"/>
            <a:ext cx="422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쓰임이 다른 문장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5227239" y="6098158"/>
            <a:ext cx="3504998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106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지나친 </a:t>
            </a:r>
            <a:r>
              <a:rPr lang="ko-KR" altLang="en-US" sz="14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충격</a:t>
            </a:r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을 주면 파손의 위험이 있습니다</a:t>
            </a:r>
            <a:r>
              <a:rPr lang="en-US" altLang="ko-KR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아이는 부모의 작은 말에도 큰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충격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을 받을 수 있다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유명 연예인의 스캔들에 모두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충격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을 받았다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3" name="TextBox 6"/>
          <p:cNvSpPr txBox="1"/>
          <p:nvPr/>
        </p:nvSpPr>
        <p:spPr>
          <a:xfrm>
            <a:off x="801577" y="4440054"/>
            <a:ext cx="75408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충격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衝擊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)'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에는 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물체에 급격히 가해지는 힘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이라는 의미와</a:t>
            </a:r>
            <a:endParaRPr lang="en-US" altLang="ko-KR" sz="16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  <a:p>
            <a:pPr algn="ctr"/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마음에 받은 심한 자극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이라는 의미가 있습니다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지나친 충격을 주면 파손의 위험이 있습니다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의 경우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물체에 급격히 가해지는 힘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이라는 의미로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</a:t>
            </a:r>
          </a:p>
          <a:p>
            <a:pPr algn="ctr"/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제시 문장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과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나머지 문장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에서는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마음에 받은 심한 자극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이라는 의미로 쓰였습니다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57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1990200" y="905018"/>
            <a:ext cx="51635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그는 사건의 충격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 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때문에</a:t>
            </a:r>
            <a:endParaRPr lang="en-US" altLang="ko-KR" sz="4000" spc="-100" dirty="0" smtClean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실어증에 걸렸다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766862" y="404813"/>
            <a:ext cx="361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어색한 문장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2628194" y="905018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충격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衝擊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5227239" y="6098158"/>
            <a:ext cx="3504998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106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연극이 끝나자 관객들 모두가 </a:t>
            </a:r>
            <a:r>
              <a:rPr lang="ko-KR" altLang="en-US" sz="14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충격</a:t>
            </a:r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을 질렀다</a:t>
            </a:r>
            <a:r>
              <a:rPr lang="en-US" altLang="ko-KR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그 아이가 받을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충격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도 생각해야 한다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충격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을 완화할 장치가 필요하다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3" name="TextBox 6"/>
          <p:cNvSpPr txBox="1"/>
          <p:nvPr/>
        </p:nvSpPr>
        <p:spPr>
          <a:xfrm>
            <a:off x="1199925" y="4440054"/>
            <a:ext cx="6744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연극이 끝난 경우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 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관객들이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환호성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歡呼聲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을 질렀다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라고 표현해야 자연스럽습니다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58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21202" y="6098158"/>
            <a:ext cx="3311035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9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12" name="타원 11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5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3074637" y="404813"/>
            <a:ext cx="299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빈칸 채우기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2628197" y="905018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낙서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6600" spc="-100" dirty="0" err="1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落書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475656" y="2349500"/>
            <a:ext cx="6192688" cy="171933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12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  <a:p>
            <a:pPr algn="ctr"/>
            <a:r>
              <a:rPr lang="ko-KR" altLang="en-US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장난으로 아무 데나 글씨나 그림을 </a:t>
            </a:r>
            <a:r>
              <a:rPr lang="ko-KR" altLang="en-US" sz="20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□□□</a:t>
            </a:r>
            <a:r>
              <a:rPr lang="ko-KR" altLang="en-US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 씀</a:t>
            </a:r>
            <a:endParaRPr lang="en-US" altLang="ko-KR" sz="20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1556601" y="4440054"/>
            <a:ext cx="6030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낙서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err="1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落書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장난으로 아무 데나 글씨나 그림을 함부로 쓰는 것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을 뜻합니다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799692" y="3201686"/>
            <a:ext cx="1224136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함부로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23985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일부러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468001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예쁘게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612017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똑바로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971399" y="990430"/>
            <a:ext cx="2232248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307874" y="404813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OX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1633539" y="905018"/>
            <a:ext cx="58769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충격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衝擊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은 사람과 물건</a:t>
            </a:r>
            <a:endParaRPr lang="en-US" altLang="ko-KR" sz="4000" spc="-100" dirty="0" smtClean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모두에게 쓸 수 있는 말이다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.</a:t>
            </a:r>
          </a:p>
        </p:txBody>
      </p:sp>
      <p:sp>
        <p:nvSpPr>
          <p:cNvPr id="28" name="TextBox 6"/>
          <p:cNvSpPr txBox="1"/>
          <p:nvPr/>
        </p:nvSpPr>
        <p:spPr>
          <a:xfrm>
            <a:off x="5227239" y="6098158"/>
            <a:ext cx="3504998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106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grpSp>
        <p:nvGrpSpPr>
          <p:cNvPr id="2" name="그룹 10"/>
          <p:cNvGrpSpPr/>
          <p:nvPr/>
        </p:nvGrpSpPr>
        <p:grpSpPr>
          <a:xfrm>
            <a:off x="2735796" y="2349500"/>
            <a:ext cx="3672408" cy="1719334"/>
            <a:chOff x="1475656" y="2341262"/>
            <a:chExt cx="2376264" cy="1727572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1475656" y="2341262"/>
              <a:ext cx="1152000" cy="1727200"/>
            </a:xfrm>
            <a:prstGeom prst="roundRect">
              <a:avLst/>
            </a:prstGeom>
            <a:solidFill>
              <a:srgbClr val="D90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bg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O</a:t>
              </a:r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2699792" y="2341262"/>
              <a:ext cx="1152128" cy="1727572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tx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X</a:t>
              </a:r>
            </a:p>
          </p:txBody>
        </p:sp>
      </p:grpSp>
      <p:sp>
        <p:nvSpPr>
          <p:cNvPr id="33" name="TextBox 6"/>
          <p:cNvSpPr txBox="1"/>
          <p:nvPr/>
        </p:nvSpPr>
        <p:spPr>
          <a:xfrm>
            <a:off x="1254447" y="4481244"/>
            <a:ext cx="6635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충격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衝擊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은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물체에 급격히 가해지는 힘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,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또는 마음에 받은 심한 자극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을 의미하므로</a:t>
            </a:r>
            <a:endParaRPr lang="en-US" altLang="ko-KR" sz="16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  <a:p>
            <a:pPr algn="ctr"/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사람과 물건 모두에게 쓸 수 있는 말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59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228787" y="990430"/>
            <a:ext cx="2232248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307874" y="404813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OX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814398" y="905018"/>
            <a:ext cx="75151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낙서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4000" spc="-100" dirty="0" err="1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落書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는</a:t>
            </a:r>
            <a:endParaRPr lang="en-US" altLang="ko-KR" sz="4000" spc="-100" dirty="0" smtClean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글이나 그림에만 쓸 수 있는 말이다</a:t>
            </a:r>
            <a:r>
              <a:rPr lang="en-US" altLang="ko-KR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.</a:t>
            </a:r>
          </a:p>
        </p:txBody>
      </p:sp>
      <p:sp>
        <p:nvSpPr>
          <p:cNvPr id="28" name="TextBox 6"/>
          <p:cNvSpPr txBox="1"/>
          <p:nvPr/>
        </p:nvSpPr>
        <p:spPr>
          <a:xfrm>
            <a:off x="5421202" y="6098158"/>
            <a:ext cx="3311035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9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grpSp>
        <p:nvGrpSpPr>
          <p:cNvPr id="2" name="그룹 10"/>
          <p:cNvGrpSpPr/>
          <p:nvPr/>
        </p:nvGrpSpPr>
        <p:grpSpPr>
          <a:xfrm>
            <a:off x="2735796" y="2349500"/>
            <a:ext cx="3672408" cy="1719334"/>
            <a:chOff x="1475656" y="2341262"/>
            <a:chExt cx="2376264" cy="1727572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1475656" y="2341262"/>
              <a:ext cx="1152000" cy="1727200"/>
            </a:xfrm>
            <a:prstGeom prst="roundRect">
              <a:avLst/>
            </a:prstGeom>
            <a:solidFill>
              <a:srgbClr val="D90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bg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O</a:t>
              </a:r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2699792" y="2341262"/>
              <a:ext cx="1152128" cy="1727572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 smtClean="0">
                  <a:solidFill>
                    <a:schemeClr val="tx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X</a:t>
              </a:r>
            </a:p>
          </p:txBody>
        </p:sp>
      </p:grpSp>
      <p:sp>
        <p:nvSpPr>
          <p:cNvPr id="33" name="TextBox 6"/>
          <p:cNvSpPr txBox="1"/>
          <p:nvPr/>
        </p:nvSpPr>
        <p:spPr>
          <a:xfrm>
            <a:off x="1755372" y="4481244"/>
            <a:ext cx="5633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낙서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err="1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落書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장난으로 아무 데나 글씨나 그림을 함부로 쓴다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뜻으로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</a:t>
            </a:r>
          </a:p>
          <a:p>
            <a:pPr algn="ctr"/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글이나 그림에만 쓸 수 있는 말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6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5" name="TextBox 6"/>
          <p:cNvSpPr txBox="1"/>
          <p:nvPr/>
        </p:nvSpPr>
        <p:spPr>
          <a:xfrm>
            <a:off x="2766857" y="404813"/>
            <a:ext cx="361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어색한 문장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628195" y="905018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정보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(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情報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640" y="6098158"/>
            <a:ext cx="3397597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10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휴일을 맞아 </a:t>
            </a:r>
            <a:r>
              <a:rPr lang="ko-KR" altLang="en-US" sz="14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정보</a:t>
            </a:r>
            <a:r>
              <a:rPr lang="ko-KR" altLang="en-US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를 떠났다</a:t>
            </a:r>
            <a:r>
              <a:rPr lang="en-US" altLang="ko-KR" sz="1400" spc="-100" dirty="0" smtClean="0">
                <a:solidFill>
                  <a:schemeClr val="bg1">
                    <a:lumMod val="95000"/>
                  </a:schemeClr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범인을 알아내기에는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정보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가 너무 부족하다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개인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정보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를 정확히 입력해야 한다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2432632" y="4440054"/>
            <a:ext cx="4278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휴일에는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여행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err="1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旅行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을 떠나는 것이 자연스럽습니다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  <p:sp>
        <p:nvSpPr>
          <p:cNvPr id="12" name="타원 11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7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8" name="TextBox 6"/>
          <p:cNvSpPr txBox="1"/>
          <p:nvPr/>
        </p:nvSpPr>
        <p:spPr>
          <a:xfrm>
            <a:off x="5334640" y="6098158"/>
            <a:ext cx="3397597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10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8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2902318" y="404813"/>
            <a:ext cx="3339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같은 관계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2564890" y="905018"/>
            <a:ext cx="40142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정보 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- 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주소</a:t>
            </a:r>
            <a:endParaRPr lang="en-US" altLang="ko-KR" sz="6600" spc="-100" dirty="0" smtClean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조류 </a:t>
            </a:r>
            <a:r>
              <a:rPr lang="en-US" altLang="ko-KR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- </a:t>
            </a:r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까마귀</a:t>
            </a:r>
            <a:endParaRPr lang="en-US" altLang="ko-KR" sz="14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상승 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- 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하락</a:t>
            </a:r>
            <a:endParaRPr lang="en-US" altLang="ko-KR" sz="14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부도덕 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- 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부정</a:t>
            </a:r>
            <a:endParaRPr lang="en-US" altLang="ko-KR" sz="1400" spc="-100" dirty="0" smtClean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2596989" y="4440054"/>
            <a:ext cx="39501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정보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情報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와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주소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(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住所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)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는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조류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–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까마귀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와 같이</a:t>
            </a:r>
            <a:endParaRPr lang="en-US" altLang="ko-KR" sz="1600" spc="-100" dirty="0" smtClean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한 단어가 한 단어에 포함되는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상하 관계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상승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-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하락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은 뜻이 서로 반대되는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반의어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,</a:t>
            </a: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부도덕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-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부정</a:t>
            </a:r>
            <a:r>
              <a:rPr lang="en-US" altLang="ko-KR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은 뜻이 서로 비슷한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Sandoll 고딕Neo1 05 Medium" pitchFamily="34" charset="-127"/>
                <a:ea typeface="Sandoll 고딕Neo1 05 Medium" pitchFamily="34" charset="-127"/>
              </a:rPr>
              <a:t>유의어</a:t>
            </a:r>
            <a:r>
              <a:rPr lang="ko-KR" altLang="en-US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2004</TotalTime>
  <Words>3589</Words>
  <Application>Microsoft Office PowerPoint</Application>
  <PresentationFormat>화면 슬라이드 쇼(4:3)</PresentationFormat>
  <Paragraphs>559</Paragraphs>
  <Slides>60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60</vt:i4>
      </vt:variant>
    </vt:vector>
  </HeadingPairs>
  <TitlesOfParts>
    <vt:vector size="62" baseType="lpstr">
      <vt:lpstr>Office 테마</vt:lpstr>
      <vt:lpstr>디자인 사용자 지정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남정한</cp:lastModifiedBy>
  <cp:revision>295</cp:revision>
  <dcterms:created xsi:type="dcterms:W3CDTF">2006-10-05T04:04:58Z</dcterms:created>
  <dcterms:modified xsi:type="dcterms:W3CDTF">2023-02-27T06:55:13Z</dcterms:modified>
</cp:coreProperties>
</file>